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4"/>
  </p:notesMasterIdLst>
  <p:handoutMasterIdLst>
    <p:handoutMasterId r:id="rId15"/>
  </p:handoutMasterIdLst>
  <p:sldIdLst>
    <p:sldId id="256" r:id="rId2"/>
    <p:sldId id="257" r:id="rId3"/>
    <p:sldId id="269" r:id="rId4"/>
    <p:sldId id="270" r:id="rId5"/>
    <p:sldId id="280" r:id="rId6"/>
    <p:sldId id="281" r:id="rId7"/>
    <p:sldId id="282" r:id="rId8"/>
    <p:sldId id="283" r:id="rId9"/>
    <p:sldId id="343" r:id="rId10"/>
    <p:sldId id="342" r:id="rId11"/>
    <p:sldId id="340" r:id="rId12"/>
    <p:sldId id="341" r:id="rId13"/>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p:cViewPr varScale="1">
        <p:scale>
          <a:sx n="91" d="100"/>
          <a:sy n="91" d="100"/>
        </p:scale>
        <p:origin x="1536" y="330"/>
      </p:cViewPr>
      <p:guideLst>
        <p:guide orient="horz" pos="2160"/>
        <p:guide pos="2880"/>
      </p:guideLst>
    </p:cSldViewPr>
  </p:slideViewPr>
  <p:notesTextViewPr>
    <p:cViewPr>
      <p:scale>
        <a:sx n="99" d="100"/>
        <a:sy n="99" d="100"/>
      </p:scale>
      <p:origin x="0" y="0"/>
    </p:cViewPr>
  </p:notesTextViewPr>
  <p:sorterViewPr>
    <p:cViewPr>
      <p:scale>
        <a:sx n="120" d="100"/>
        <a:sy n="120" d="100"/>
      </p:scale>
      <p:origin x="0" y="0"/>
    </p:cViewPr>
  </p:sorterViewPr>
  <p:notesViewPr>
    <p:cSldViewPr>
      <p:cViewPr varScale="1">
        <p:scale>
          <a:sx n="74" d="100"/>
          <a:sy n="74"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AB863E-F477-EE72-0F6B-F1E7AB1B3E2C}"/>
              </a:ext>
            </a:extLst>
          </p:cNvPr>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4E36A2E-D745-F941-F577-9AF691AD3388}"/>
              </a:ext>
            </a:extLst>
          </p:cNvPr>
          <p:cNvSpPr>
            <a:spLocks noGrp="1"/>
          </p:cNvSpPr>
          <p:nvPr>
            <p:ph type="dt" sz="quarter" idx="1"/>
          </p:nvPr>
        </p:nvSpPr>
        <p:spPr>
          <a:xfrm>
            <a:off x="3995218" y="1"/>
            <a:ext cx="3056414" cy="467072"/>
          </a:xfrm>
          <a:prstGeom prst="rect">
            <a:avLst/>
          </a:prstGeom>
        </p:spPr>
        <p:txBody>
          <a:bodyPr vert="horz" lIns="93484" tIns="46743" rIns="93484" bIns="46743" rtlCol="0"/>
          <a:lstStyle>
            <a:lvl1pPr algn="r">
              <a:defRPr sz="1200"/>
            </a:lvl1pPr>
          </a:lstStyle>
          <a:p>
            <a:r>
              <a:rPr lang="en-US" sz="1000">
                <a:latin typeface="Arial" panose="020B0604020202020204" pitchFamily="34" charset="0"/>
                <a:cs typeface="Arial" panose="020B0604020202020204" pitchFamily="34" charset="0"/>
              </a:rPr>
              <a:t>2/2/2025 am</a:t>
            </a:r>
          </a:p>
        </p:txBody>
      </p:sp>
      <p:sp>
        <p:nvSpPr>
          <p:cNvPr id="4" name="Footer Placeholder 3">
            <a:extLst>
              <a:ext uri="{FF2B5EF4-FFF2-40B4-BE49-F238E27FC236}">
                <a16:creationId xmlns:a16="http://schemas.microsoft.com/office/drawing/2014/main" id="{97D00EF8-9B89-72F0-02DD-262FDE35B64D}"/>
              </a:ext>
            </a:extLst>
          </p:cNvPr>
          <p:cNvSpPr>
            <a:spLocks noGrp="1"/>
          </p:cNvSpPr>
          <p:nvPr>
            <p:ph type="ftr" sz="quarter" idx="2"/>
          </p:nvPr>
        </p:nvSpPr>
        <p:spPr>
          <a:xfrm>
            <a:off x="0" y="8842031"/>
            <a:ext cx="3056414" cy="467071"/>
          </a:xfrm>
          <a:prstGeom prst="rect">
            <a:avLst/>
          </a:prstGeom>
        </p:spPr>
        <p:txBody>
          <a:bodyPr vert="horz" lIns="93484" tIns="46743" rIns="93484" bIns="46743"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FA6A699E-9933-9E94-082F-907BFF1707D8}"/>
              </a:ext>
            </a:extLst>
          </p:cNvPr>
          <p:cNvSpPr>
            <a:spLocks noGrp="1"/>
          </p:cNvSpPr>
          <p:nvPr>
            <p:ph type="sldNum" sz="quarter" idx="3"/>
          </p:nvPr>
        </p:nvSpPr>
        <p:spPr>
          <a:xfrm>
            <a:off x="3995218" y="8842031"/>
            <a:ext cx="3056414" cy="467071"/>
          </a:xfrm>
          <a:prstGeom prst="rect">
            <a:avLst/>
          </a:prstGeom>
        </p:spPr>
        <p:txBody>
          <a:bodyPr vert="horz" lIns="93484" tIns="46743" rIns="93484" bIns="46743" rtlCol="0" anchor="b"/>
          <a:lstStyle>
            <a:lvl1pPr algn="r">
              <a:defRPr sz="1200"/>
            </a:lvl1pPr>
          </a:lstStyle>
          <a:p>
            <a:fld id="{9C8E01A6-275C-4BE9-8106-E6ABD226566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972462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a:p>
        </p:txBody>
      </p:sp>
      <p:sp>
        <p:nvSpPr>
          <p:cNvPr id="3" name="Date Placeholder 2"/>
          <p:cNvSpPr>
            <a:spLocks noGrp="1"/>
          </p:cNvSpPr>
          <p:nvPr>
            <p:ph type="dt" idx="1"/>
          </p:nvPr>
        </p:nvSpPr>
        <p:spPr>
          <a:xfrm>
            <a:off x="3995218" y="1"/>
            <a:ext cx="3056414" cy="467072"/>
          </a:xfrm>
          <a:prstGeom prst="rect">
            <a:avLst/>
          </a:prstGeom>
        </p:spPr>
        <p:txBody>
          <a:bodyPr vert="horz" lIns="93484" tIns="46743" rIns="93484" bIns="46743" rtlCol="0"/>
          <a:lstStyle>
            <a:lvl1pPr algn="r">
              <a:defRPr sz="1200"/>
            </a:lvl1pPr>
          </a:lstStyle>
          <a:p>
            <a:r>
              <a:rPr lang="en-US"/>
              <a:t>2/2/2025 am</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84" tIns="46743" rIns="93484" bIns="46743"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4" tIns="46743" rIns="93484" bIns="46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7071"/>
          </a:xfrm>
          <a:prstGeom prst="rect">
            <a:avLst/>
          </a:prstGeom>
        </p:spPr>
        <p:txBody>
          <a:bodyPr vert="horz" lIns="93484" tIns="46743" rIns="93484" bIns="46743"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218" y="8842031"/>
            <a:ext cx="3056414" cy="467071"/>
          </a:xfrm>
          <a:prstGeom prst="rect">
            <a:avLst/>
          </a:prstGeom>
        </p:spPr>
        <p:txBody>
          <a:bodyPr vert="horz" lIns="93484" tIns="46743" rIns="93484" bIns="46743" rtlCol="0" anchor="b"/>
          <a:lstStyle>
            <a:lvl1pPr algn="r">
              <a:defRPr sz="1200"/>
            </a:lvl1pPr>
          </a:lstStyle>
          <a:p>
            <a:fld id="{A1E18F21-E06D-40C9-98B8-EA69A1C308F8}" type="slidenum">
              <a:rPr lang="en-US" smtClean="0"/>
              <a:t>‹#›</a:t>
            </a:fld>
            <a:endParaRPr lang="en-US"/>
          </a:p>
        </p:txBody>
      </p:sp>
    </p:spTree>
    <p:extLst>
      <p:ext uri="{BB962C8B-B14F-4D97-AF65-F5344CB8AC3E}">
        <p14:creationId xmlns:p14="http://schemas.microsoft.com/office/powerpoint/2010/main" val="159351562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4844">
              <a:defRPr/>
            </a:pPr>
            <a:r>
              <a:rPr lang="en-US" dirty="0"/>
              <a:t>From: Donnie Rader, El Bethel Church of Christ, presented February 3, 2007</a:t>
            </a:r>
          </a:p>
          <a:p>
            <a:pPr defTabSz="934844">
              <a:defRPr/>
            </a:pPr>
            <a:endParaRPr lang="en-US" dirty="0"/>
          </a:p>
          <a:p>
            <a:pPr defTabSz="934844">
              <a:defRPr/>
            </a:pPr>
            <a:r>
              <a:rPr lang="en-US" b="1" dirty="0"/>
              <a:t>Hebrews 12:1-2</a:t>
            </a:r>
            <a:r>
              <a:rPr lang="en-US" dirty="0"/>
              <a:t> – “1 Therefore, since we are surrounded by so great a cloud of witnesses, </a:t>
            </a:r>
            <a:r>
              <a:rPr lang="en-US" b="1" dirty="0"/>
              <a:t>let us also lay aside every weight, and sin</a:t>
            </a:r>
            <a:r>
              <a:rPr lang="en-US" dirty="0"/>
              <a:t> which clings so closely, and let us run with endurance the race that is set before us, 2 looking to Jesus, the founder and perfecter of our faith, who for the joy that was set before him endured the cross, despising the shame, and is seated at the right hand of the throne of God.”</a:t>
            </a:r>
          </a:p>
        </p:txBody>
      </p:sp>
      <p:sp>
        <p:nvSpPr>
          <p:cNvPr id="4" name="Slide Number Placeholder 3"/>
          <p:cNvSpPr>
            <a:spLocks noGrp="1"/>
          </p:cNvSpPr>
          <p:nvPr>
            <p:ph type="sldNum" sz="quarter" idx="5"/>
          </p:nvPr>
        </p:nvSpPr>
        <p:spPr/>
        <p:txBody>
          <a:bodyPr/>
          <a:lstStyle/>
          <a:p>
            <a:fld id="{A1E18F21-E06D-40C9-98B8-EA69A1C308F8}" type="slidenum">
              <a:rPr lang="en-US" smtClean="0"/>
              <a:t>1</a:t>
            </a:fld>
            <a:endParaRPr lang="en-US"/>
          </a:p>
        </p:txBody>
      </p:sp>
      <p:sp>
        <p:nvSpPr>
          <p:cNvPr id="5" name="Date Placeholder 4">
            <a:extLst>
              <a:ext uri="{FF2B5EF4-FFF2-40B4-BE49-F238E27FC236}">
                <a16:creationId xmlns:a16="http://schemas.microsoft.com/office/drawing/2014/main" id="{4EBE6DB8-9317-7A04-2DBC-469F2C7C386D}"/>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09F46A7C-1BD1-3DB9-30A9-3EEB85F21EF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33600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773567">
              <a:defRPr/>
            </a:pPr>
            <a:fld id="{3AF42B02-11F3-4BD2-B2E3-53F42D06C240}" type="slidenum">
              <a:rPr lang="en-US" altLang="en-US" sz="3800">
                <a:solidFill>
                  <a:prstClr val="black"/>
                </a:solidFill>
                <a:latin typeface="Arial" panose="020B0604020202020204" pitchFamily="34" charset="0"/>
              </a:rPr>
              <a:pPr defTabSz="2773567">
                <a:defRPr/>
              </a:pPr>
              <a:t>10</a:t>
            </a:fld>
            <a:endParaRPr lang="en-US" altLang="en-US" sz="38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773567">
              <a:defRPr/>
            </a:pPr>
            <a:r>
              <a:rPr lang="en-US" altLang="en-US" sz="3800">
                <a:solidFill>
                  <a:prstClr val="black"/>
                </a:solidFill>
                <a:latin typeface="Arial" panose="020B0604020202020204" pitchFamily="34" charset="0"/>
              </a:rPr>
              <a:t>2/2/2025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773567">
              <a:defRPr/>
            </a:pPr>
            <a:r>
              <a:rPr lang="en-US" altLang="en-US" sz="38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773567">
              <a:defRPr/>
            </a:pPr>
            <a:fld id="{3AF42B02-11F3-4BD2-B2E3-53F42D06C240}" type="slidenum">
              <a:rPr lang="en-US" altLang="en-US" sz="3800">
                <a:latin typeface="Arial" panose="020B0604020202020204" pitchFamily="34" charset="0"/>
              </a:rPr>
              <a:pPr defTabSz="2773567">
                <a:defRPr/>
              </a:pPr>
              <a:t>11</a:t>
            </a:fld>
            <a:endParaRPr lang="en-US" altLang="en-US" sz="38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773567">
              <a:defRPr/>
            </a:pPr>
            <a:r>
              <a:rPr lang="en-US" altLang="en-US" sz="3800">
                <a:latin typeface="Arial" panose="020B0604020202020204" pitchFamily="34" charset="0"/>
              </a:rPr>
              <a:t>2/2/2025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773567">
              <a:defRPr/>
            </a:pPr>
            <a:r>
              <a:rPr lang="en-US" altLang="en-US" sz="38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562022">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773567">
              <a:defRPr/>
            </a:pPr>
            <a:fld id="{3AF42B02-11F3-4BD2-B2E3-53F42D06C240}" type="slidenum">
              <a:rPr lang="en-US" altLang="en-US" sz="3800">
                <a:latin typeface="Arial" panose="020B0604020202020204" pitchFamily="34" charset="0"/>
              </a:rPr>
              <a:pPr defTabSz="2773567">
                <a:defRPr/>
              </a:pPr>
              <a:t>12</a:t>
            </a:fld>
            <a:endParaRPr lang="en-US" altLang="en-US" sz="38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773567">
              <a:defRPr/>
            </a:pPr>
            <a:r>
              <a:rPr lang="en-US" altLang="en-US" sz="3800">
                <a:latin typeface="Arial" panose="020B0604020202020204" pitchFamily="34" charset="0"/>
              </a:rPr>
              <a:t>2/2/2025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773567">
              <a:defRPr/>
            </a:pPr>
            <a:r>
              <a:rPr lang="en-US" altLang="en-US" sz="38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4844">
              <a:defRPr/>
            </a:pPr>
            <a:r>
              <a:rPr lang="en-US" b="1" dirty="0"/>
              <a:t>Romans 4:15</a:t>
            </a:r>
            <a:r>
              <a:rPr lang="en-US" dirty="0"/>
              <a:t> – “For the law brings wrath, but where there is no law there is </a:t>
            </a:r>
            <a:r>
              <a:rPr lang="en-US" b="1" dirty="0"/>
              <a:t>no transgression</a:t>
            </a:r>
            <a:r>
              <a:rPr lang="en-US" dirty="0"/>
              <a:t>.”</a:t>
            </a:r>
          </a:p>
          <a:p>
            <a:pPr defTabSz="934844">
              <a:defRPr/>
            </a:pPr>
            <a:endParaRPr lang="en-US" dirty="0"/>
          </a:p>
          <a:p>
            <a:pPr defTabSz="934844">
              <a:defRPr/>
            </a:pPr>
            <a:r>
              <a:rPr lang="en-US" b="1" dirty="0"/>
              <a:t>Genesis 3:17-19</a:t>
            </a:r>
            <a:r>
              <a:rPr lang="en-US" dirty="0"/>
              <a:t> – “17 And to Adam he said, ‘Because you have listened to the voice of your wife and have eaten of the tree  of which I commanded you, “</a:t>
            </a:r>
            <a:r>
              <a:rPr lang="en-US" b="1" dirty="0"/>
              <a:t>You shall not eat of it</a:t>
            </a:r>
            <a:r>
              <a:rPr lang="en-US" dirty="0"/>
              <a:t>,” cursed is the ground because of you;  in pain you shall eat of it all the days of your life; 18 thorns and thistles it shall bring forth for you; and you shall eat the plants of the field. 19 By the sweat of your face you shall eat bread, till you return to the ground, for out of it you were taken;  for you are dust, and to dust you shall return."</a:t>
            </a:r>
          </a:p>
          <a:p>
            <a:pPr defTabSz="934844">
              <a:defRPr/>
            </a:pPr>
            <a:endParaRPr lang="en-US" dirty="0"/>
          </a:p>
          <a:p>
            <a:pPr defTabSz="934844">
              <a:defRPr/>
            </a:pPr>
            <a:r>
              <a:rPr lang="en-US" b="1" dirty="0"/>
              <a:t>Genesis 4:7</a:t>
            </a:r>
            <a:r>
              <a:rPr lang="en-US" dirty="0"/>
              <a:t> – “If you do well, will you not be accepted? And if you do not do well, </a:t>
            </a:r>
            <a:r>
              <a:rPr lang="en-US" b="1" dirty="0"/>
              <a:t>sin is crouching at the door</a:t>
            </a:r>
            <a:r>
              <a:rPr lang="en-US" dirty="0"/>
              <a:t>. Its desire is for you, but you must rule over it.“ [First use of the word “sin”]</a:t>
            </a:r>
          </a:p>
        </p:txBody>
      </p:sp>
      <p:sp>
        <p:nvSpPr>
          <p:cNvPr id="4" name="Slide Number Placeholder 3"/>
          <p:cNvSpPr>
            <a:spLocks noGrp="1"/>
          </p:cNvSpPr>
          <p:nvPr>
            <p:ph type="sldNum" sz="quarter" idx="5"/>
          </p:nvPr>
        </p:nvSpPr>
        <p:spPr/>
        <p:txBody>
          <a:bodyPr/>
          <a:lstStyle/>
          <a:p>
            <a:fld id="{A1E18F21-E06D-40C9-98B8-EA69A1C308F8}" type="slidenum">
              <a:rPr lang="en-US" smtClean="0"/>
              <a:t>2</a:t>
            </a:fld>
            <a:endParaRPr lang="en-US"/>
          </a:p>
        </p:txBody>
      </p:sp>
      <p:sp>
        <p:nvSpPr>
          <p:cNvPr id="5" name="Date Placeholder 4">
            <a:extLst>
              <a:ext uri="{FF2B5EF4-FFF2-40B4-BE49-F238E27FC236}">
                <a16:creationId xmlns:a16="http://schemas.microsoft.com/office/drawing/2014/main" id="{C84B278B-B21C-F9D5-EB0F-601D2ED1FA5A}"/>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47FB8121-7CFB-D162-2615-2BD183BA376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62396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1:8</a:t>
            </a:r>
            <a:r>
              <a:rPr lang="en-US" dirty="0"/>
              <a:t> – “If we say we have no sin, </a:t>
            </a:r>
            <a:r>
              <a:rPr lang="en-US" b="1" dirty="0"/>
              <a:t>we deceive ourselves</a:t>
            </a:r>
            <a:r>
              <a:rPr lang="en-US" dirty="0"/>
              <a:t>, and the truth is not in us.”</a:t>
            </a:r>
          </a:p>
          <a:p>
            <a:endParaRPr lang="en-US" dirty="0"/>
          </a:p>
          <a:p>
            <a:r>
              <a:rPr lang="en-US" b="1" dirty="0"/>
              <a:t>Acts 8:20-23</a:t>
            </a:r>
            <a:r>
              <a:rPr lang="en-US" dirty="0"/>
              <a:t> – “20 But Peter said to him, ‘May your silver perish with you, because you thought you could obtain the gift of God with money! 21 You have neither part nor lot in this matter, for your heart is not right before God. 22 Repent, therefore, of this wickedness of yours, and pray to the Lord that, if possible, the intent of your heart may be forgiven you. 23 For I see that you are in the gall of bitterness and </a:t>
            </a:r>
            <a:r>
              <a:rPr lang="en-US" b="1" dirty="0"/>
              <a:t>in the bond of iniquity</a:t>
            </a:r>
            <a:r>
              <a:rPr lang="en-US" dirty="0"/>
              <a:t>.’“</a:t>
            </a:r>
          </a:p>
          <a:p>
            <a:endParaRPr lang="en-US" dirty="0"/>
          </a:p>
          <a:p>
            <a:r>
              <a:rPr lang="en-US" b="1" dirty="0"/>
              <a:t>Galatians 2:11-14</a:t>
            </a:r>
            <a:r>
              <a:rPr lang="en-US" dirty="0"/>
              <a:t> – “11 But when Cephas came to Antioch, I opposed him to his face, because </a:t>
            </a:r>
            <a:r>
              <a:rPr lang="en-US" b="1" dirty="0"/>
              <a:t>he stood condemned</a:t>
            </a:r>
            <a:r>
              <a:rPr lang="en-US" dirty="0"/>
              <a:t>. 12 For before certain men came from James, he was eating with the Gentiles; but when they came he drew back and separated himself, fearing the circumcision party. 13 And the rest of the Jews acted hypocritically along with him, so that even Barnabas was led astray by their hypocrisy. 14 But when I saw that their conduct was not in step with the truth of the gospel, I said to Cephas before them all, ‘If you, though a Jew, live like a Gentile and not like a Jew, how can you force the Gentiles to live like Jews?’"</a:t>
            </a:r>
          </a:p>
        </p:txBody>
      </p:sp>
      <p:sp>
        <p:nvSpPr>
          <p:cNvPr id="4" name="Slide Number Placeholder 3"/>
          <p:cNvSpPr>
            <a:spLocks noGrp="1"/>
          </p:cNvSpPr>
          <p:nvPr>
            <p:ph type="sldNum" sz="quarter" idx="5"/>
          </p:nvPr>
        </p:nvSpPr>
        <p:spPr/>
        <p:txBody>
          <a:bodyPr/>
          <a:lstStyle/>
          <a:p>
            <a:fld id="{A1E18F21-E06D-40C9-98B8-EA69A1C308F8}" type="slidenum">
              <a:rPr lang="en-US" smtClean="0"/>
              <a:t>3</a:t>
            </a:fld>
            <a:endParaRPr lang="en-US"/>
          </a:p>
        </p:txBody>
      </p:sp>
      <p:sp>
        <p:nvSpPr>
          <p:cNvPr id="5" name="Date Placeholder 4">
            <a:extLst>
              <a:ext uri="{FF2B5EF4-FFF2-40B4-BE49-F238E27FC236}">
                <a16:creationId xmlns:a16="http://schemas.microsoft.com/office/drawing/2014/main" id="{E597A954-33E4-52BF-D070-72BE1328CCCC}"/>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48766AFA-1B8D-9C98-4003-7B4D36AA085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92751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3:4</a:t>
            </a:r>
            <a:r>
              <a:rPr lang="en-US" dirty="0"/>
              <a:t> – “Everyone who makes a practice of sinning also practices lawlessness; </a:t>
            </a:r>
            <a:r>
              <a:rPr lang="en-US" b="1" dirty="0"/>
              <a:t>sin is lawlessness</a:t>
            </a:r>
            <a:r>
              <a:rPr lang="en-US" dirty="0"/>
              <a:t>.”</a:t>
            </a:r>
          </a:p>
          <a:p>
            <a:endParaRPr lang="en-US" dirty="0"/>
          </a:p>
          <a:p>
            <a:r>
              <a:rPr lang="en-US" b="1" dirty="0"/>
              <a:t>Romans 4:15</a:t>
            </a:r>
            <a:r>
              <a:rPr lang="en-US" dirty="0"/>
              <a:t> – “For the law brings wrath, but </a:t>
            </a:r>
            <a:r>
              <a:rPr lang="en-US" b="1" dirty="0"/>
              <a:t>where there is no law</a:t>
            </a:r>
            <a:r>
              <a:rPr lang="en-US" dirty="0"/>
              <a:t> there is no transgression.”</a:t>
            </a:r>
          </a:p>
        </p:txBody>
      </p:sp>
      <p:sp>
        <p:nvSpPr>
          <p:cNvPr id="4" name="Slide Number Placeholder 3"/>
          <p:cNvSpPr>
            <a:spLocks noGrp="1"/>
          </p:cNvSpPr>
          <p:nvPr>
            <p:ph type="sldNum" sz="quarter" idx="5"/>
          </p:nvPr>
        </p:nvSpPr>
        <p:spPr/>
        <p:txBody>
          <a:bodyPr/>
          <a:lstStyle/>
          <a:p>
            <a:fld id="{A1E18F21-E06D-40C9-98B8-EA69A1C308F8}" type="slidenum">
              <a:rPr lang="en-US" smtClean="0"/>
              <a:t>4</a:t>
            </a:fld>
            <a:endParaRPr lang="en-US"/>
          </a:p>
        </p:txBody>
      </p:sp>
      <p:sp>
        <p:nvSpPr>
          <p:cNvPr id="5" name="Date Placeholder 4">
            <a:extLst>
              <a:ext uri="{FF2B5EF4-FFF2-40B4-BE49-F238E27FC236}">
                <a16:creationId xmlns:a16="http://schemas.microsoft.com/office/drawing/2014/main" id="{C1FA28D5-C467-F40A-9D94-2C669CA19E1F}"/>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6D14E7CC-17A7-6289-1415-6C8C1B78766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0137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8EB5F-9611-D989-09A4-274DBDA300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D5DC64-6F52-2C88-EDD7-DBD4DC5A4F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021A5A-F2FE-7714-0532-C7BF295184CE}"/>
              </a:ext>
            </a:extLst>
          </p:cNvPr>
          <p:cNvSpPr>
            <a:spLocks noGrp="1"/>
          </p:cNvSpPr>
          <p:nvPr>
            <p:ph type="body" idx="1"/>
          </p:nvPr>
        </p:nvSpPr>
        <p:spPr/>
        <p:txBody>
          <a:bodyPr/>
          <a:lstStyle/>
          <a:p>
            <a:r>
              <a:rPr lang="en-US" b="1" dirty="0"/>
              <a:t>I John 2:1</a:t>
            </a:r>
            <a:r>
              <a:rPr lang="en-US" dirty="0"/>
              <a:t> – “My little children, I am writing these things to you </a:t>
            </a:r>
            <a:r>
              <a:rPr lang="en-US" b="1" dirty="0"/>
              <a:t>so that you may not sin</a:t>
            </a:r>
            <a:r>
              <a:rPr lang="en-US" dirty="0"/>
              <a:t>. But if anyone does sin, we have an advocate with the Father, Jesus Christ the righteous.”</a:t>
            </a:r>
          </a:p>
        </p:txBody>
      </p:sp>
      <p:sp>
        <p:nvSpPr>
          <p:cNvPr id="4" name="Slide Number Placeholder 3">
            <a:extLst>
              <a:ext uri="{FF2B5EF4-FFF2-40B4-BE49-F238E27FC236}">
                <a16:creationId xmlns:a16="http://schemas.microsoft.com/office/drawing/2014/main" id="{D3D5F42B-9E52-51DD-AC1A-399D6E49546E}"/>
              </a:ext>
            </a:extLst>
          </p:cNvPr>
          <p:cNvSpPr>
            <a:spLocks noGrp="1"/>
          </p:cNvSpPr>
          <p:nvPr>
            <p:ph type="sldNum" sz="quarter" idx="5"/>
          </p:nvPr>
        </p:nvSpPr>
        <p:spPr/>
        <p:txBody>
          <a:bodyPr/>
          <a:lstStyle/>
          <a:p>
            <a:pPr defTabSz="467423">
              <a:defRPr/>
            </a:pPr>
            <a:fld id="{A1E18F21-E06D-40C9-98B8-EA69A1C308F8}" type="slidenum">
              <a:rPr lang="en-US">
                <a:solidFill>
                  <a:prstClr val="black"/>
                </a:solidFill>
                <a:latin typeface="Aptos" panose="02110004020202020204"/>
              </a:rPr>
              <a:pPr defTabSz="467423">
                <a:defRPr/>
              </a:pPr>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7CD932C0-8459-477C-F608-B1B81E1D5D6E}"/>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46365948-8283-5B02-09A9-D5BF1A12112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35824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26CC0-ED51-0CA8-2549-B0DD0B0C94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7EC221-529A-05B8-5FEC-198C0A1A6F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9CC8C7-4E4D-3D61-4465-8EC343F7EA7F}"/>
              </a:ext>
            </a:extLst>
          </p:cNvPr>
          <p:cNvSpPr>
            <a:spLocks noGrp="1"/>
          </p:cNvSpPr>
          <p:nvPr>
            <p:ph type="body" idx="1"/>
          </p:nvPr>
        </p:nvSpPr>
        <p:spPr/>
        <p:txBody>
          <a:bodyPr/>
          <a:lstStyle/>
          <a:p>
            <a:r>
              <a:rPr lang="en-US" b="1" dirty="0"/>
              <a:t>Romans 3:10-12</a:t>
            </a:r>
            <a:r>
              <a:rPr lang="en-US" dirty="0"/>
              <a:t> – “10 as it is written: ‘None is righteous, no, not one; 11 no one understands; no one seeks for God. All have turned aside; together </a:t>
            </a:r>
            <a:r>
              <a:rPr lang="en-US" b="1" dirty="0"/>
              <a:t>they have become worthless</a:t>
            </a:r>
            <a:r>
              <a:rPr lang="en-US" dirty="0"/>
              <a:t>; no one does good, not even one.’“</a:t>
            </a:r>
          </a:p>
          <a:p>
            <a:endParaRPr lang="en-US" dirty="0"/>
          </a:p>
          <a:p>
            <a:r>
              <a:rPr lang="en-US" dirty="0"/>
              <a:t>	cf. </a:t>
            </a:r>
            <a:r>
              <a:rPr lang="en-US" b="1" dirty="0"/>
              <a:t>Psalms 14:1-3</a:t>
            </a:r>
            <a:r>
              <a:rPr lang="en-US" dirty="0"/>
              <a:t> – “1 The fool says in his heart, ‘There is no God.’ They are corrupt, they do abominable deeds,  there is none who does good. 2 The Lord looks down from heaven on the children of man, to see if there are any who understand,  who seek after God. 3 They have all turned aside; together they have become corrupt; there is none who does good, not even one.”</a:t>
            </a:r>
          </a:p>
        </p:txBody>
      </p:sp>
      <p:sp>
        <p:nvSpPr>
          <p:cNvPr id="4" name="Slide Number Placeholder 3">
            <a:extLst>
              <a:ext uri="{FF2B5EF4-FFF2-40B4-BE49-F238E27FC236}">
                <a16:creationId xmlns:a16="http://schemas.microsoft.com/office/drawing/2014/main" id="{632DB25E-1040-EDA9-4998-D65E64ECF5EB}"/>
              </a:ext>
            </a:extLst>
          </p:cNvPr>
          <p:cNvSpPr>
            <a:spLocks noGrp="1"/>
          </p:cNvSpPr>
          <p:nvPr>
            <p:ph type="sldNum" sz="quarter" idx="5"/>
          </p:nvPr>
        </p:nvSpPr>
        <p:spPr/>
        <p:txBody>
          <a:bodyPr/>
          <a:lstStyle/>
          <a:p>
            <a:pPr defTabSz="467423">
              <a:defRPr/>
            </a:pPr>
            <a:fld id="{A1E18F21-E06D-40C9-98B8-EA69A1C308F8}" type="slidenum">
              <a:rPr lang="en-US">
                <a:solidFill>
                  <a:prstClr val="black"/>
                </a:solidFill>
                <a:latin typeface="Aptos" panose="02110004020202020204"/>
              </a:rPr>
              <a:pPr defTabSz="467423">
                <a:defRPr/>
              </a:pPr>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68F957E3-7AC7-92D0-4CCF-7A6AC9ABA73B}"/>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304DA5AF-B069-1892-2752-7C967ED033D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52767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8DD39-844D-B9E4-979B-B94BA02D70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08CC94-4797-A879-5F38-4CF4009E55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064FCC-25D9-E8AA-58A7-A85067F54949}"/>
              </a:ext>
            </a:extLst>
          </p:cNvPr>
          <p:cNvSpPr>
            <a:spLocks noGrp="1"/>
          </p:cNvSpPr>
          <p:nvPr>
            <p:ph type="body" idx="1"/>
          </p:nvPr>
        </p:nvSpPr>
        <p:spPr/>
        <p:txBody>
          <a:bodyPr/>
          <a:lstStyle/>
          <a:p>
            <a:r>
              <a:rPr lang="en-US" dirty="0"/>
              <a:t>NT:4043 “</a:t>
            </a:r>
            <a:r>
              <a:rPr lang="en-US" b="1" dirty="0"/>
              <a:t>Walk</a:t>
            </a:r>
            <a:r>
              <a:rPr lang="en-US" dirty="0"/>
              <a:t>” from Louw and Nida Greek-English Lexicon – (Greek - </a:t>
            </a:r>
            <a:r>
              <a:rPr lang="en-US" baseline="0" dirty="0" err="1">
                <a:latin typeface="PCSB Greek" panose="020B0500000000000000" pitchFamily="34" charset="0"/>
              </a:rPr>
              <a:t>peripateo</a:t>
            </a:r>
            <a:r>
              <a:rPr lang="en-US" baseline="0" dirty="0">
                <a:latin typeface="PCSB Greek" panose="020B0500000000000000" pitchFamily="34" charset="0"/>
              </a:rPr>
              <a:t>) “</a:t>
            </a:r>
            <a:r>
              <a:rPr lang="en-US" dirty="0"/>
              <a:t>to live or behave in a customary manner, with possible focus upon continuity of action - 'to live, to behave, to go about doing.’”</a:t>
            </a:r>
          </a:p>
          <a:p>
            <a:endParaRPr lang="en-US" dirty="0"/>
          </a:p>
          <a:p>
            <a:r>
              <a:rPr lang="en-US" b="1" dirty="0"/>
              <a:t>II John 6</a:t>
            </a:r>
            <a:r>
              <a:rPr lang="en-US" dirty="0"/>
              <a:t> – “And this is love, that we </a:t>
            </a:r>
            <a:r>
              <a:rPr lang="en-US" b="1" dirty="0"/>
              <a:t>walk according to his commandments</a:t>
            </a:r>
            <a:r>
              <a:rPr lang="en-US" dirty="0"/>
              <a:t>; this is the commandment, just as you have heard from the beginning, so that you should walk in it.”</a:t>
            </a:r>
          </a:p>
          <a:p>
            <a:endParaRPr lang="en-US" dirty="0"/>
          </a:p>
          <a:p>
            <a:r>
              <a:rPr lang="en-US" b="1" dirty="0"/>
              <a:t>Romans 6</a:t>
            </a:r>
            <a:r>
              <a:rPr lang="en-US" dirty="0"/>
              <a:t> – “sin” occurs 45 times in Romans; 38% of the occurrences of the word in the New Testament</a:t>
            </a:r>
          </a:p>
          <a:p>
            <a:endParaRPr lang="en-US" dirty="0"/>
          </a:p>
          <a:p>
            <a:r>
              <a:rPr lang="en-US" b="1" dirty="0"/>
              <a:t>I John 2:1-6</a:t>
            </a:r>
            <a:r>
              <a:rPr lang="en-US" dirty="0"/>
              <a:t> – “1 My little children, I am writing these things to you so </a:t>
            </a:r>
            <a:r>
              <a:rPr lang="en-US" b="1" dirty="0"/>
              <a:t>that you may not sin</a:t>
            </a:r>
            <a:r>
              <a:rPr lang="en-US" dirty="0"/>
              <a:t>. But if anyone does sin, we have an advocate with the Father, Jesus Christ the righteous. 2  He is the propitiation for our sins, and not for ours only but also for the sins of the whole world. 3 And by this we know that we have come to know him, if we keep his commandments. 4 Whoever says "I know him" but does not keep his commandments is a liar, and the truth is not in him, 5 but whoever keeps his word, in him truly the love of God is perfected. By this we may be sure that we are in him: 6 whoever says he abides in him ought to </a:t>
            </a:r>
            <a:r>
              <a:rPr lang="en-US" b="1" dirty="0"/>
              <a:t>walk in the same way in which he walked</a:t>
            </a:r>
            <a:r>
              <a:rPr lang="en-US" dirty="0"/>
              <a:t>.”</a:t>
            </a:r>
          </a:p>
          <a:p>
            <a:endParaRPr lang="en-US" dirty="0"/>
          </a:p>
          <a:p>
            <a:r>
              <a:rPr lang="en-US" b="1" dirty="0"/>
              <a:t>I John 3:4-10</a:t>
            </a:r>
            <a:r>
              <a:rPr lang="en-US" dirty="0"/>
              <a:t> – “4 Everyone who makes a </a:t>
            </a:r>
            <a:r>
              <a:rPr lang="en-US" b="1" dirty="0"/>
              <a:t>practice</a:t>
            </a:r>
            <a:r>
              <a:rPr lang="en-US" dirty="0"/>
              <a:t> of sinning also </a:t>
            </a:r>
            <a:r>
              <a:rPr lang="en-US" b="1" dirty="0"/>
              <a:t>practices</a:t>
            </a:r>
            <a:r>
              <a:rPr lang="en-US" dirty="0"/>
              <a:t> lawlessness; sin is lawlessness. 5 You know that he appeared to take away sins, and in him there is no sin. 6 No one who abides in him keeps on sinning; no one who keeps on sinning has either seen him or known him. 7 Little children, let no one deceive you. Whoever </a:t>
            </a:r>
            <a:r>
              <a:rPr lang="en-US" b="1" dirty="0"/>
              <a:t>practices</a:t>
            </a:r>
            <a:r>
              <a:rPr lang="en-US" dirty="0"/>
              <a:t> righteousness is righteous, as he is righteous. 8  Whoever makes a </a:t>
            </a:r>
            <a:r>
              <a:rPr lang="en-US" b="1" dirty="0"/>
              <a:t>practice</a:t>
            </a:r>
            <a:r>
              <a:rPr lang="en-US" dirty="0"/>
              <a:t> of sinning is of the devil, for the devil has been sinning from the beginning. The reason the Son of God appeared was to destroy the works of the devil. 9  No one born of God makes a </a:t>
            </a:r>
            <a:r>
              <a:rPr lang="en-US" b="1" dirty="0"/>
              <a:t>practice</a:t>
            </a:r>
            <a:r>
              <a:rPr lang="en-US" dirty="0"/>
              <a:t> of sinning, for God's seed abides in him, and </a:t>
            </a:r>
            <a:r>
              <a:rPr lang="en-US" b="1" dirty="0"/>
              <a:t>he cannot keep on sinning because he has been born of God</a:t>
            </a:r>
            <a:r>
              <a:rPr lang="en-US" dirty="0"/>
              <a:t>. 10 By this it is evident who are the children of God, and who are the children of the devil: whoever does not </a:t>
            </a:r>
            <a:r>
              <a:rPr lang="en-US" b="1" dirty="0"/>
              <a:t>practice</a:t>
            </a:r>
            <a:r>
              <a:rPr lang="en-US" dirty="0"/>
              <a:t> righteousness is not of God, nor is the one who does not love his brother.”</a:t>
            </a:r>
          </a:p>
          <a:p>
            <a:endParaRPr lang="en-US" dirty="0"/>
          </a:p>
          <a:p>
            <a:r>
              <a:rPr lang="en-US" b="1" dirty="0"/>
              <a:t>I John 5:16-17</a:t>
            </a:r>
            <a:r>
              <a:rPr lang="en-US" dirty="0"/>
              <a:t> – “16 If anyone sees his brother committing a sin not leading to death, he shall ask, and God will give him life – to those who commit sins that do not lead to death. There is sin that leads to death; I do not say that one should pray for that. 17  All wrongdoing is sin, but </a:t>
            </a:r>
            <a:r>
              <a:rPr lang="en-US" b="1" dirty="0"/>
              <a:t>there is sin that does not lead to death</a:t>
            </a:r>
            <a:r>
              <a:rPr lang="en-US" dirty="0"/>
              <a:t>.”</a:t>
            </a:r>
          </a:p>
        </p:txBody>
      </p:sp>
      <p:sp>
        <p:nvSpPr>
          <p:cNvPr id="4" name="Slide Number Placeholder 3">
            <a:extLst>
              <a:ext uri="{FF2B5EF4-FFF2-40B4-BE49-F238E27FC236}">
                <a16:creationId xmlns:a16="http://schemas.microsoft.com/office/drawing/2014/main" id="{B5EDB236-277F-0BEA-0925-DD8348792553}"/>
              </a:ext>
            </a:extLst>
          </p:cNvPr>
          <p:cNvSpPr>
            <a:spLocks noGrp="1"/>
          </p:cNvSpPr>
          <p:nvPr>
            <p:ph type="sldNum" sz="quarter" idx="5"/>
          </p:nvPr>
        </p:nvSpPr>
        <p:spPr/>
        <p:txBody>
          <a:bodyPr/>
          <a:lstStyle/>
          <a:p>
            <a:pPr defTabSz="467423">
              <a:defRPr/>
            </a:pPr>
            <a:fld id="{A1E18F21-E06D-40C9-98B8-EA69A1C308F8}" type="slidenum">
              <a:rPr lang="en-US">
                <a:solidFill>
                  <a:prstClr val="black"/>
                </a:solidFill>
                <a:latin typeface="Aptos" panose="02110004020202020204"/>
              </a:rPr>
              <a:pPr defTabSz="467423">
                <a:defRPr/>
              </a:pPr>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078402A1-5FBF-B6C1-30CF-DBF2AC1688FC}"/>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D6D06374-1843-07D9-14A9-BD537C9DA17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62223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9DEA3A-DEF8-D38F-38D3-4431D07231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3969C5-87B4-09E0-55A9-2FB32D4B45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D21B55-3F12-BE63-6CD1-72862ADAE48A}"/>
              </a:ext>
            </a:extLst>
          </p:cNvPr>
          <p:cNvSpPr>
            <a:spLocks noGrp="1"/>
          </p:cNvSpPr>
          <p:nvPr>
            <p:ph type="body" idx="1"/>
          </p:nvPr>
        </p:nvSpPr>
        <p:spPr/>
        <p:txBody>
          <a:bodyPr/>
          <a:lstStyle/>
          <a:p>
            <a:r>
              <a:rPr lang="en-US" b="1" dirty="0"/>
              <a:t>I John 1:5-10</a:t>
            </a:r>
            <a:r>
              <a:rPr lang="en-US" b="0" dirty="0"/>
              <a:t> – “5  This is the message we have heard from him and proclaim to you, that God is light, and in him is no darkness at all. 6  If we say we have fellowship with him while we walk in darkness, we lie and do not practice the truth. 7 But if we walk in the light, as he is in the light, we have fellowship with one another, and the blood of Jesus his Son cleanses us from all sin. 8  </a:t>
            </a:r>
            <a:r>
              <a:rPr lang="en-US" b="1" dirty="0"/>
              <a:t>If we say we have no sin</a:t>
            </a:r>
            <a:r>
              <a:rPr lang="en-US" b="0" dirty="0"/>
              <a:t>, we deceive ourselves, and the truth is not in us. 9  If we confess our sins, he is </a:t>
            </a:r>
            <a:r>
              <a:rPr lang="en-US" b="1" dirty="0"/>
              <a:t>faithful and just to forgive us our sins</a:t>
            </a:r>
            <a:r>
              <a:rPr lang="en-US" b="0" dirty="0"/>
              <a:t> and to cleanse us from all unrighteousness. 10 </a:t>
            </a:r>
            <a:r>
              <a:rPr lang="en-US" b="1" dirty="0"/>
              <a:t>If we say we have not sinned, we make him a liar, and his word is not in us</a:t>
            </a:r>
            <a:r>
              <a:rPr lang="en-US" b="0" dirty="0"/>
              <a:t>.” [The fact that he mentions “to forgive us our sins” indicates that we do not attain sinless perfection, but must continue to stive for it.]</a:t>
            </a:r>
          </a:p>
          <a:p>
            <a:endParaRPr lang="en-US" b="1" dirty="0"/>
          </a:p>
          <a:p>
            <a:r>
              <a:rPr lang="en-US" b="1" dirty="0"/>
              <a:t>Colossians 1:21-29</a:t>
            </a:r>
            <a:r>
              <a:rPr lang="en-US" dirty="0"/>
              <a:t> (ASV) – “21 And you, being in time past alienated and enemies in your mind in your evil works, 22 yet now hath he reconciled in the body of his flesh through death, </a:t>
            </a:r>
            <a:r>
              <a:rPr lang="en-US" b="1" dirty="0"/>
              <a:t>to present you holy and without blemish</a:t>
            </a:r>
            <a:r>
              <a:rPr lang="en-US" dirty="0"/>
              <a:t> and unreproveable before him: 23 </a:t>
            </a:r>
            <a:r>
              <a:rPr lang="en-US" b="1" dirty="0"/>
              <a:t>if so be that ye continue in the faith</a:t>
            </a:r>
            <a:r>
              <a:rPr lang="en-US" dirty="0"/>
              <a:t>, grounded and stedfast, and not moved away from the hope of the gospel which ye heard, which was preached in all creation under heaven; whereof I Paul was made a minister. 24 Now I rejoice in my sufferings for your sake, and fill up on my part that which is lacking of the afflictions of Christ in my flesh for his body's sake, which is the church; 25 whereof I was made a minister, according to the dispensation of God which was given me to you-ward, to fulfil the word of God, 26 (even) the mystery which hath been hid for ages and generations: but now hath it been manifested to his saints, 27 to whom God was pleased to make known what is the riches of the glory of this mystery among the Gentiles, which is Christ in you, the hope of glory: 28 whom we proclaim, admonishing every man and teaching every man in all wisdom, </a:t>
            </a:r>
            <a:r>
              <a:rPr lang="en-US" b="1" dirty="0"/>
              <a:t>that we may present every man perfect in Christ</a:t>
            </a:r>
            <a:r>
              <a:rPr lang="en-US" dirty="0"/>
              <a:t>; 29 whereunto I labor also, striving according to his working, which worketh in me mightily.”</a:t>
            </a:r>
          </a:p>
          <a:p>
            <a:endParaRPr lang="en-US" dirty="0"/>
          </a:p>
          <a:p>
            <a:r>
              <a:rPr lang="en-US" b="1" dirty="0"/>
              <a:t>Matthew 5:43-48</a:t>
            </a:r>
            <a:r>
              <a:rPr lang="en-US" dirty="0"/>
              <a:t> (ASV) – “43 Ye have heard that it was said, Thou shalt love thy neighbor, and hate thine enemy: 44 but I say unto you, love your enemies, and pray for them that persecute you; 45 that ye may be sons of your Father who is in heaven: for he maketh his sun to rise on the evil and the good, and sendeth rain on the just and the unjust. 46 For if ye love them that love you, what reward have ye? do not even the publicans the same? 47 And if ye salute your brethren only, what do ye more (than others?) do not even the Gentiles the same? 48 </a:t>
            </a:r>
            <a:r>
              <a:rPr lang="en-US" b="1" dirty="0"/>
              <a:t>Ye therefore shall be perfect, as your heavenly Father is perfect</a:t>
            </a:r>
            <a:r>
              <a:rPr lang="en-US" dirty="0"/>
              <a:t>.”</a:t>
            </a:r>
          </a:p>
          <a:p>
            <a:endParaRPr lang="en-US" dirty="0"/>
          </a:p>
          <a:p>
            <a:r>
              <a:rPr lang="en-US" b="1" dirty="0"/>
              <a:t>II Peter 3:18</a:t>
            </a:r>
            <a:r>
              <a:rPr lang="en-US" dirty="0"/>
              <a:t> – “But </a:t>
            </a:r>
            <a:r>
              <a:rPr lang="en-US" b="1" dirty="0"/>
              <a:t>grow in the grace and knowledge of our Lord and Savior Jesus Christ</a:t>
            </a:r>
            <a:r>
              <a:rPr lang="en-US" dirty="0"/>
              <a:t>. To him be the glory both now and to the day of eternity. Amen.”</a:t>
            </a:r>
          </a:p>
          <a:p>
            <a:endParaRPr lang="en-US" dirty="0"/>
          </a:p>
          <a:p>
            <a:r>
              <a:rPr lang="en-US" b="1" dirty="0"/>
              <a:t>Ephesians 4:13</a:t>
            </a:r>
            <a:r>
              <a:rPr lang="en-US" dirty="0"/>
              <a:t> (ASV) – “till we all attain unto the unity of the faith, and of the knowledge of the Son of God, unto </a:t>
            </a:r>
            <a:r>
              <a:rPr lang="en-US" b="1" dirty="0"/>
              <a:t>a fullgrown man</a:t>
            </a:r>
            <a:r>
              <a:rPr lang="en-US" dirty="0"/>
              <a:t>, unto the measure of the stature of the fulness of Christ”</a:t>
            </a:r>
          </a:p>
          <a:p>
            <a:endParaRPr lang="en-US" dirty="0"/>
          </a:p>
          <a:p>
            <a:r>
              <a:rPr lang="en-US" dirty="0"/>
              <a:t>[Failing to attain perfection is not sin. Failing to continually strive for perfection is.]</a:t>
            </a:r>
          </a:p>
        </p:txBody>
      </p:sp>
      <p:sp>
        <p:nvSpPr>
          <p:cNvPr id="4" name="Slide Number Placeholder 3">
            <a:extLst>
              <a:ext uri="{FF2B5EF4-FFF2-40B4-BE49-F238E27FC236}">
                <a16:creationId xmlns:a16="http://schemas.microsoft.com/office/drawing/2014/main" id="{41875E41-5624-5844-E519-7752D6174F42}"/>
              </a:ext>
            </a:extLst>
          </p:cNvPr>
          <p:cNvSpPr>
            <a:spLocks noGrp="1"/>
          </p:cNvSpPr>
          <p:nvPr>
            <p:ph type="sldNum" sz="quarter" idx="5"/>
          </p:nvPr>
        </p:nvSpPr>
        <p:spPr/>
        <p:txBody>
          <a:bodyPr/>
          <a:lstStyle/>
          <a:p>
            <a:pPr defTabSz="467423">
              <a:defRPr/>
            </a:pPr>
            <a:fld id="{A1E18F21-E06D-40C9-98B8-EA69A1C308F8}" type="slidenum">
              <a:rPr lang="en-US">
                <a:solidFill>
                  <a:prstClr val="black"/>
                </a:solidFill>
                <a:latin typeface="Aptos" panose="02110004020202020204"/>
              </a:rPr>
              <a:pPr defTabSz="467423">
                <a:defRPr/>
              </a:pPr>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8F7CA7F-3C90-9672-AC65-198E420DA6F2}"/>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4CD53403-156B-54A2-FF06-56B8E94F5B1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19370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6C88C-61BB-5030-801F-75D9B667F0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2D12FE-E77C-2618-BD2C-9126A0A8A9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76C56F-9658-145C-BF33-8A2F18B7AD67}"/>
              </a:ext>
            </a:extLst>
          </p:cNvPr>
          <p:cNvSpPr>
            <a:spLocks noGrp="1"/>
          </p:cNvSpPr>
          <p:nvPr>
            <p:ph type="body" idx="1"/>
          </p:nvPr>
        </p:nvSpPr>
        <p:spPr/>
        <p:txBody>
          <a:bodyPr/>
          <a:lstStyle/>
          <a:p>
            <a:r>
              <a:rPr lang="en-US" b="1" dirty="0"/>
              <a:t>I John 1:5-10</a:t>
            </a:r>
            <a:r>
              <a:rPr lang="en-US" b="0" dirty="0"/>
              <a:t> – “5  This is the message we have heard from him and proclaim to you, that God is light, and in him is no darkness at all. 6  If we say we have fellowship with him while we walk in darkness, we lie and do not practice the truth. 7 But if we walk in the light, as he is in the light, we have fellowship with one another, and the blood of Jesus his Son cleanses us from all sin. 8  </a:t>
            </a:r>
            <a:r>
              <a:rPr lang="en-US" b="1" dirty="0"/>
              <a:t>If we say we have no sin</a:t>
            </a:r>
            <a:r>
              <a:rPr lang="en-US" b="0" dirty="0"/>
              <a:t>, we deceive ourselves, and the truth is not in us. 9  If we confess our sins, he is </a:t>
            </a:r>
            <a:r>
              <a:rPr lang="en-US" b="1" dirty="0"/>
              <a:t>faithful and just to forgive us our sins</a:t>
            </a:r>
            <a:r>
              <a:rPr lang="en-US" b="0" dirty="0"/>
              <a:t> and to cleanse us from all unrighteousness. 10 </a:t>
            </a:r>
            <a:r>
              <a:rPr lang="en-US" b="1" dirty="0"/>
              <a:t>If we say we have not sinned, we make him a liar, and his word is not in us</a:t>
            </a:r>
            <a:r>
              <a:rPr lang="en-US" b="0" dirty="0"/>
              <a:t>.” [The fact that he mentions “to forgive us our sins” indicates that we do not attain sinless perfection, but must continue to stive for it.]</a:t>
            </a:r>
          </a:p>
          <a:p>
            <a:endParaRPr lang="en-US" b="1" dirty="0"/>
          </a:p>
          <a:p>
            <a:r>
              <a:rPr lang="en-US" b="1" dirty="0"/>
              <a:t>Colossians 1:21-29</a:t>
            </a:r>
            <a:r>
              <a:rPr lang="en-US" dirty="0"/>
              <a:t> (ASV) – “21 And you, being in time past alienated and enemies in your mind in your evil works, 22 yet now hath he reconciled in the body of his flesh through death, </a:t>
            </a:r>
            <a:r>
              <a:rPr lang="en-US" b="1" dirty="0"/>
              <a:t>to present you holy and without blemish</a:t>
            </a:r>
            <a:r>
              <a:rPr lang="en-US" dirty="0"/>
              <a:t> and unreproveable before him: 23 </a:t>
            </a:r>
            <a:r>
              <a:rPr lang="en-US" b="1" dirty="0"/>
              <a:t>if so be that ye continue in the faith</a:t>
            </a:r>
            <a:r>
              <a:rPr lang="en-US" dirty="0"/>
              <a:t>, grounded and stedfast, and not moved away from the hope of the gospel which ye heard, which was preached in all creation under heaven; whereof I Paul was made a minister. 24 Now I rejoice in my sufferings for your sake, and fill up on my part that which is lacking of the afflictions of Christ in my flesh for his body's sake, which is the church; 25 whereof I was made a minister, according to the dispensation of God which was given me to you-ward, to fulfil the word of God, 26 (even) the mystery which hath been hid for ages and generations: but now hath it been manifested to his saints, 27 to whom God was pleased to make known what is the riches of the glory of this mystery among the Gentiles, which is Christ in you, the hope of glory: 28 whom we proclaim, admonishing every man and teaching every man in all wisdom, </a:t>
            </a:r>
            <a:r>
              <a:rPr lang="en-US" b="1" dirty="0"/>
              <a:t>that we may present every man perfect in Christ</a:t>
            </a:r>
            <a:r>
              <a:rPr lang="en-US" dirty="0"/>
              <a:t>; 29 whereunto I labor also, striving according to his working, which worketh in me mightily.”</a:t>
            </a:r>
          </a:p>
          <a:p>
            <a:endParaRPr lang="en-US" dirty="0"/>
          </a:p>
          <a:p>
            <a:r>
              <a:rPr lang="en-US" b="1" dirty="0"/>
              <a:t>Matthew 5:43-48</a:t>
            </a:r>
            <a:r>
              <a:rPr lang="en-US" dirty="0"/>
              <a:t> (ASV) – “43 Ye have heard that it was said, Thou shalt love thy neighbor, and hate thine enemy: 44 but I say unto you, love your enemies, and pray for them that persecute you; 45 that ye may be sons of your Father who is in heaven: for he maketh his sun to rise on the evil and the good, and sendeth rain on the just and the unjust. 46 For if ye love them that love you, what reward have ye? do not even the publicans the same? 47 And if ye salute your brethren only, what do ye more (than others?) do not even the Gentiles the same? 48 </a:t>
            </a:r>
            <a:r>
              <a:rPr lang="en-US" b="1" dirty="0"/>
              <a:t>Ye therefore shall be perfect, as your heavenly Father is perfect</a:t>
            </a:r>
            <a:r>
              <a:rPr lang="en-US" dirty="0"/>
              <a:t>.”</a:t>
            </a:r>
          </a:p>
          <a:p>
            <a:endParaRPr lang="en-US" dirty="0"/>
          </a:p>
          <a:p>
            <a:r>
              <a:rPr lang="en-US" b="1" dirty="0"/>
              <a:t>II Peter 3:18</a:t>
            </a:r>
            <a:r>
              <a:rPr lang="en-US" dirty="0"/>
              <a:t> – “But </a:t>
            </a:r>
            <a:r>
              <a:rPr lang="en-US" b="1" dirty="0"/>
              <a:t>grow in the grace and knowledge of our Lord and Savior Jesus Christ</a:t>
            </a:r>
            <a:r>
              <a:rPr lang="en-US" dirty="0"/>
              <a:t>. To him be the glory both now and to the day of eternity. Amen.”</a:t>
            </a:r>
          </a:p>
          <a:p>
            <a:endParaRPr lang="en-US" dirty="0"/>
          </a:p>
          <a:p>
            <a:r>
              <a:rPr lang="en-US" b="1" dirty="0"/>
              <a:t>Ephesians 4:13</a:t>
            </a:r>
            <a:r>
              <a:rPr lang="en-US" dirty="0"/>
              <a:t> (ASV) – “till we all attain unto the unity of the faith, and of the knowledge of the Son of God, unto </a:t>
            </a:r>
            <a:r>
              <a:rPr lang="en-US" b="1" dirty="0"/>
              <a:t>a fullgrown man</a:t>
            </a:r>
            <a:r>
              <a:rPr lang="en-US" dirty="0"/>
              <a:t>, unto the measure of the stature of the fulness of Christ”</a:t>
            </a:r>
          </a:p>
          <a:p>
            <a:endParaRPr lang="en-US" dirty="0"/>
          </a:p>
          <a:p>
            <a:r>
              <a:rPr lang="en-US" dirty="0"/>
              <a:t>[Failing to attain perfection is not sin. Failing to continually strive for perfection is.]</a:t>
            </a:r>
          </a:p>
        </p:txBody>
      </p:sp>
      <p:sp>
        <p:nvSpPr>
          <p:cNvPr id="4" name="Slide Number Placeholder 3">
            <a:extLst>
              <a:ext uri="{FF2B5EF4-FFF2-40B4-BE49-F238E27FC236}">
                <a16:creationId xmlns:a16="http://schemas.microsoft.com/office/drawing/2014/main" id="{E8C6C7B2-9B8A-FC6D-A15A-857D4D41C1B6}"/>
              </a:ext>
            </a:extLst>
          </p:cNvPr>
          <p:cNvSpPr>
            <a:spLocks noGrp="1"/>
          </p:cNvSpPr>
          <p:nvPr>
            <p:ph type="sldNum" sz="quarter" idx="5"/>
          </p:nvPr>
        </p:nvSpPr>
        <p:spPr/>
        <p:txBody>
          <a:bodyPr/>
          <a:lstStyle/>
          <a:p>
            <a:pPr defTabSz="467423">
              <a:defRPr/>
            </a:pPr>
            <a:fld id="{A1E18F21-E06D-40C9-98B8-EA69A1C308F8}" type="slidenum">
              <a:rPr lang="en-US">
                <a:solidFill>
                  <a:prstClr val="black"/>
                </a:solidFill>
                <a:latin typeface="Aptos" panose="02110004020202020204"/>
              </a:rPr>
              <a:pPr defTabSz="467423">
                <a:defRPr/>
              </a:pPr>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C400BD99-2A5E-4A0F-6F7E-0B33B3A5A6AA}"/>
              </a:ext>
            </a:extLst>
          </p:cNvPr>
          <p:cNvSpPr>
            <a:spLocks noGrp="1"/>
          </p:cNvSpPr>
          <p:nvPr>
            <p:ph type="dt" idx="1"/>
          </p:nvPr>
        </p:nvSpPr>
        <p:spPr/>
        <p:txBody>
          <a:bodyPr/>
          <a:lstStyle/>
          <a:p>
            <a:r>
              <a:rPr lang="en-US"/>
              <a:t>2/2/2025 am</a:t>
            </a:r>
          </a:p>
        </p:txBody>
      </p:sp>
      <p:sp>
        <p:nvSpPr>
          <p:cNvPr id="6" name="Footer Placeholder 5">
            <a:extLst>
              <a:ext uri="{FF2B5EF4-FFF2-40B4-BE49-F238E27FC236}">
                <a16:creationId xmlns:a16="http://schemas.microsoft.com/office/drawing/2014/main" id="{85ED1124-A579-FA4B-047D-ECF1540C163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78792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1BA8CFF-F613-4F96-AD89-F5F8207D5D91}" type="slidenum">
              <a:rPr lang="en-US" altLang="en-US" smtClean="0"/>
              <a:pPr/>
              <a:t>‹#›</a:t>
            </a:fld>
            <a:endParaRPr lang="en-US" altLang="en-US"/>
          </a:p>
        </p:txBody>
      </p:sp>
    </p:spTree>
    <p:extLst>
      <p:ext uri="{BB962C8B-B14F-4D97-AF65-F5344CB8AC3E}">
        <p14:creationId xmlns:p14="http://schemas.microsoft.com/office/powerpoint/2010/main" val="3955172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A965D45-05CA-49C5-8EBB-567678BAD96A}" type="slidenum">
              <a:rPr lang="en-US" altLang="en-US" smtClean="0"/>
              <a:pPr/>
              <a:t>‹#›</a:t>
            </a:fld>
            <a:endParaRPr lang="en-US" altLang="en-US"/>
          </a:p>
        </p:txBody>
      </p:sp>
    </p:spTree>
    <p:extLst>
      <p:ext uri="{BB962C8B-B14F-4D97-AF65-F5344CB8AC3E}">
        <p14:creationId xmlns:p14="http://schemas.microsoft.com/office/powerpoint/2010/main" val="1690099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A965D45-05CA-49C5-8EBB-567678BAD96A}" type="slidenum">
              <a:rPr lang="en-US" altLang="en-US" smtClean="0"/>
              <a:pPr/>
              <a:t>‹#›</a:t>
            </a:fld>
            <a:endParaRPr lang="en-US" altLang="en-US"/>
          </a:p>
        </p:txBody>
      </p:sp>
    </p:spTree>
    <p:extLst>
      <p:ext uri="{BB962C8B-B14F-4D97-AF65-F5344CB8AC3E}">
        <p14:creationId xmlns:p14="http://schemas.microsoft.com/office/powerpoint/2010/main" val="3484364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A965D45-05CA-49C5-8EBB-567678BAD96A}" type="slidenum">
              <a:rPr lang="en-US" altLang="en-US" smtClean="0"/>
              <a:pPr/>
              <a:t>‹#›</a:t>
            </a:fld>
            <a:endParaRPr lang="en-US" alt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638174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A965D45-05CA-49C5-8EBB-567678BAD96A}" type="slidenum">
              <a:rPr lang="en-US" altLang="en-US" smtClean="0"/>
              <a:pPr/>
              <a:t>‹#›</a:t>
            </a:fld>
            <a:endParaRPr lang="en-US" altLang="en-US"/>
          </a:p>
        </p:txBody>
      </p:sp>
    </p:spTree>
    <p:extLst>
      <p:ext uri="{BB962C8B-B14F-4D97-AF65-F5344CB8AC3E}">
        <p14:creationId xmlns:p14="http://schemas.microsoft.com/office/powerpoint/2010/main" val="1265169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ltLang="en-US"/>
          </a:p>
        </p:txBody>
      </p:sp>
      <p:sp>
        <p:nvSpPr>
          <p:cNvPr id="4"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A965D45-05CA-49C5-8EBB-567678BAD96A}" type="slidenum">
              <a:rPr lang="en-US" altLang="en-US" smtClean="0"/>
              <a:pPr/>
              <a:t>‹#›</a:t>
            </a:fld>
            <a:endParaRPr lang="en-US" altLang="en-US"/>
          </a:p>
        </p:txBody>
      </p:sp>
    </p:spTree>
    <p:extLst>
      <p:ext uri="{BB962C8B-B14F-4D97-AF65-F5344CB8AC3E}">
        <p14:creationId xmlns:p14="http://schemas.microsoft.com/office/powerpoint/2010/main" val="2633757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ltLang="en-US"/>
          </a:p>
        </p:txBody>
      </p:sp>
      <p:sp>
        <p:nvSpPr>
          <p:cNvPr id="4"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A965D45-05CA-49C5-8EBB-567678BAD96A}" type="slidenum">
              <a:rPr lang="en-US" altLang="en-US" smtClean="0"/>
              <a:pPr/>
              <a:t>‹#›</a:t>
            </a:fld>
            <a:endParaRPr lang="en-US" altLang="en-US"/>
          </a:p>
        </p:txBody>
      </p:sp>
    </p:spTree>
    <p:extLst>
      <p:ext uri="{BB962C8B-B14F-4D97-AF65-F5344CB8AC3E}">
        <p14:creationId xmlns:p14="http://schemas.microsoft.com/office/powerpoint/2010/main" val="418402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3600A89-4AC0-47E0-B654-CDA710A9BA1A}" type="slidenum">
              <a:rPr lang="en-US" altLang="en-US" smtClean="0"/>
              <a:pPr/>
              <a:t>‹#›</a:t>
            </a:fld>
            <a:endParaRPr lang="en-US" altLang="en-US"/>
          </a:p>
        </p:txBody>
      </p:sp>
    </p:spTree>
    <p:extLst>
      <p:ext uri="{BB962C8B-B14F-4D97-AF65-F5344CB8AC3E}">
        <p14:creationId xmlns:p14="http://schemas.microsoft.com/office/powerpoint/2010/main" val="1765394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F67FFD0-4A9E-4AB5-90D5-7AD972505380}" type="slidenum">
              <a:rPr lang="en-US" altLang="en-US" smtClean="0"/>
              <a:pPr/>
              <a:t>‹#›</a:t>
            </a:fld>
            <a:endParaRPr lang="en-US" altLang="en-US"/>
          </a:p>
        </p:txBody>
      </p:sp>
    </p:spTree>
    <p:extLst>
      <p:ext uri="{BB962C8B-B14F-4D97-AF65-F5344CB8AC3E}">
        <p14:creationId xmlns:p14="http://schemas.microsoft.com/office/powerpoint/2010/main" val="1232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4425D6C-3FD7-4E40-98D3-D104D101BD6C}" type="slidenum">
              <a:rPr lang="en-US" altLang="en-US" smtClean="0"/>
              <a:pPr/>
              <a:t>‹#›</a:t>
            </a:fld>
            <a:endParaRPr lang="en-US" altLang="en-US"/>
          </a:p>
        </p:txBody>
      </p:sp>
    </p:spTree>
    <p:extLst>
      <p:ext uri="{BB962C8B-B14F-4D97-AF65-F5344CB8AC3E}">
        <p14:creationId xmlns:p14="http://schemas.microsoft.com/office/powerpoint/2010/main" val="36522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8402975-F947-41DF-883D-271555165767}" type="slidenum">
              <a:rPr lang="en-US" altLang="en-US" smtClean="0"/>
              <a:pPr/>
              <a:t>‹#›</a:t>
            </a:fld>
            <a:endParaRPr lang="en-US" altLang="en-US"/>
          </a:p>
        </p:txBody>
      </p:sp>
    </p:spTree>
    <p:extLst>
      <p:ext uri="{BB962C8B-B14F-4D97-AF65-F5344CB8AC3E}">
        <p14:creationId xmlns:p14="http://schemas.microsoft.com/office/powerpoint/2010/main" val="3567599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70034FE-DF38-485C-BECA-EC9D6E1B096A}" type="slidenum">
              <a:rPr lang="en-US" altLang="en-US" smtClean="0"/>
              <a:pPr/>
              <a:t>‹#›</a:t>
            </a:fld>
            <a:endParaRPr lang="en-US" altLang="en-US"/>
          </a:p>
        </p:txBody>
      </p:sp>
    </p:spTree>
    <p:extLst>
      <p:ext uri="{BB962C8B-B14F-4D97-AF65-F5344CB8AC3E}">
        <p14:creationId xmlns:p14="http://schemas.microsoft.com/office/powerpoint/2010/main" val="128864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D29F26D3-49AD-47AC-9433-7303B04FEC35}" type="slidenum">
              <a:rPr lang="en-US" altLang="en-US" smtClean="0"/>
              <a:pPr/>
              <a:t>‹#›</a:t>
            </a:fld>
            <a:endParaRPr lang="en-US" altLang="en-US"/>
          </a:p>
        </p:txBody>
      </p:sp>
    </p:spTree>
    <p:extLst>
      <p:ext uri="{BB962C8B-B14F-4D97-AF65-F5344CB8AC3E}">
        <p14:creationId xmlns:p14="http://schemas.microsoft.com/office/powerpoint/2010/main" val="295068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endParaRPr lang="en-US" altLang="en-US"/>
          </a:p>
        </p:txBody>
      </p:sp>
      <p:sp>
        <p:nvSpPr>
          <p:cNvPr id="5" name="Footer Placeholder 3"/>
          <p:cNvSpPr>
            <a:spLocks noGrp="1"/>
          </p:cNvSpPr>
          <p:nvPr>
            <p:ph type="ftr" sz="quarter" idx="11"/>
          </p:nvPr>
        </p:nvSpPr>
        <p:spPr/>
        <p:txBody>
          <a:bodyPr/>
          <a:lstStyle/>
          <a:p>
            <a:endParaRPr lang="en-US" altLang="en-US"/>
          </a:p>
        </p:txBody>
      </p:sp>
      <p:sp>
        <p:nvSpPr>
          <p:cNvPr id="6" name="Slide Number Placeholder 4"/>
          <p:cNvSpPr>
            <a:spLocks noGrp="1"/>
          </p:cNvSpPr>
          <p:nvPr>
            <p:ph type="sldNum" sz="quarter" idx="12"/>
          </p:nvPr>
        </p:nvSpPr>
        <p:spPr/>
        <p:txBody>
          <a:bodyPr/>
          <a:lstStyle/>
          <a:p>
            <a:fld id="{E6AB679D-D1A8-4B0B-87FA-CCEAA3EAA38F}" type="slidenum">
              <a:rPr lang="en-US" altLang="en-US" smtClean="0"/>
              <a:pPr/>
              <a:t>‹#›</a:t>
            </a:fld>
            <a:endParaRPr lang="en-US" altLang="en-US"/>
          </a:p>
        </p:txBody>
      </p:sp>
    </p:spTree>
    <p:extLst>
      <p:ext uri="{BB962C8B-B14F-4D97-AF65-F5344CB8AC3E}">
        <p14:creationId xmlns:p14="http://schemas.microsoft.com/office/powerpoint/2010/main" val="8883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n-US" altLang="en-US"/>
          </a:p>
        </p:txBody>
      </p:sp>
      <p:sp>
        <p:nvSpPr>
          <p:cNvPr id="5" name="Footer Placeholder 2"/>
          <p:cNvSpPr>
            <a:spLocks noGrp="1"/>
          </p:cNvSpPr>
          <p:nvPr>
            <p:ph type="ftr" sz="quarter" idx="11"/>
          </p:nvPr>
        </p:nvSpPr>
        <p:spPr/>
        <p:txBody>
          <a:bodyPr/>
          <a:lstStyle/>
          <a:p>
            <a:endParaRPr lang="en-US" altLang="en-US"/>
          </a:p>
        </p:txBody>
      </p:sp>
      <p:sp>
        <p:nvSpPr>
          <p:cNvPr id="6" name="Slide Number Placeholder 3"/>
          <p:cNvSpPr>
            <a:spLocks noGrp="1"/>
          </p:cNvSpPr>
          <p:nvPr>
            <p:ph type="sldNum" sz="quarter" idx="12"/>
          </p:nvPr>
        </p:nvSpPr>
        <p:spPr/>
        <p:txBody>
          <a:bodyPr/>
          <a:lstStyle/>
          <a:p>
            <a:fld id="{C18D56EC-704C-442D-94CA-A0682777FE37}" type="slidenum">
              <a:rPr lang="en-US" altLang="en-US" smtClean="0"/>
              <a:pPr/>
              <a:t>‹#›</a:t>
            </a:fld>
            <a:endParaRPr lang="en-US" altLang="en-US"/>
          </a:p>
        </p:txBody>
      </p:sp>
    </p:spTree>
    <p:extLst>
      <p:ext uri="{BB962C8B-B14F-4D97-AF65-F5344CB8AC3E}">
        <p14:creationId xmlns:p14="http://schemas.microsoft.com/office/powerpoint/2010/main" val="190960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endParaRPr lang="en-US" altLang="en-US"/>
          </a:p>
        </p:txBody>
      </p:sp>
      <p:sp>
        <p:nvSpPr>
          <p:cNvPr id="5" name="Footer Placeholder 5"/>
          <p:cNvSpPr>
            <a:spLocks noGrp="1"/>
          </p:cNvSpPr>
          <p:nvPr>
            <p:ph type="ftr" sz="quarter" idx="11"/>
          </p:nvPr>
        </p:nvSpPr>
        <p:spPr/>
        <p:txBody>
          <a:bodyPr/>
          <a:lstStyle/>
          <a:p>
            <a:endParaRPr lang="en-US" altLang="en-US"/>
          </a:p>
        </p:txBody>
      </p:sp>
      <p:sp>
        <p:nvSpPr>
          <p:cNvPr id="6" name="Slide Number Placeholder 6"/>
          <p:cNvSpPr>
            <a:spLocks noGrp="1"/>
          </p:cNvSpPr>
          <p:nvPr>
            <p:ph type="sldNum" sz="quarter" idx="12"/>
          </p:nvPr>
        </p:nvSpPr>
        <p:spPr/>
        <p:txBody>
          <a:bodyPr/>
          <a:lstStyle/>
          <a:p>
            <a:fld id="{FC926CB0-BBFC-4046-83D6-7868E218920C}" type="slidenum">
              <a:rPr lang="en-US" altLang="en-US" smtClean="0"/>
              <a:pPr/>
              <a:t>‹#›</a:t>
            </a:fld>
            <a:endParaRPr lang="en-US" altLang="en-US"/>
          </a:p>
        </p:txBody>
      </p:sp>
    </p:spTree>
    <p:extLst>
      <p:ext uri="{BB962C8B-B14F-4D97-AF65-F5344CB8AC3E}">
        <p14:creationId xmlns:p14="http://schemas.microsoft.com/office/powerpoint/2010/main" val="2576482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56808F9-6823-4B22-97E1-88020E6D2C1C}" type="slidenum">
              <a:rPr lang="en-US" altLang="en-US" smtClean="0"/>
              <a:pPr/>
              <a:t>‹#›</a:t>
            </a:fld>
            <a:endParaRPr lang="en-US" altLang="en-US"/>
          </a:p>
        </p:txBody>
      </p:sp>
    </p:spTree>
    <p:extLst>
      <p:ext uri="{BB962C8B-B14F-4D97-AF65-F5344CB8AC3E}">
        <p14:creationId xmlns:p14="http://schemas.microsoft.com/office/powerpoint/2010/main" val="2019556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n-US" alt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lt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A965D45-05CA-49C5-8EBB-567678BAD96A}" type="slidenum">
              <a:rPr lang="en-US" altLang="en-US" smtClean="0"/>
              <a:pPr/>
              <a:t>‹#›</a:t>
            </a:fld>
            <a:endParaRPr lang="en-US" altLang="en-US"/>
          </a:p>
        </p:txBody>
      </p:sp>
    </p:spTree>
    <p:extLst>
      <p:ext uri="{BB962C8B-B14F-4D97-AF65-F5344CB8AC3E}">
        <p14:creationId xmlns:p14="http://schemas.microsoft.com/office/powerpoint/2010/main" val="3347253438"/>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7">
            <a:extLst>
              <a:ext uri="{FF2B5EF4-FFF2-40B4-BE49-F238E27FC236}">
                <a16:creationId xmlns:a16="http://schemas.microsoft.com/office/drawing/2014/main" id="{575734BB-3B4F-B194-DDBA-BE74AAE1644C}"/>
              </a:ext>
            </a:extLst>
          </p:cNvPr>
          <p:cNvSpPr txBox="1">
            <a:spLocks noChangeArrowheads="1"/>
          </p:cNvSpPr>
          <p:nvPr/>
        </p:nvSpPr>
        <p:spPr bwMode="auto">
          <a:xfrm>
            <a:off x="609600" y="1447800"/>
            <a:ext cx="8229600" cy="2308324"/>
          </a:xfrm>
          <a:prstGeom prst="rect">
            <a:avLst/>
          </a:prstGeom>
          <a:noFill/>
          <a:ln>
            <a:noFill/>
          </a:ln>
          <a:effectLst>
            <a:outerShdw dist="89803"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wrap="square">
            <a:spAutoFit/>
          </a:bodyPr>
          <a:lstStyle/>
          <a:p>
            <a:pPr algn="r"/>
            <a:r>
              <a:rPr lang="en-US" altLang="en-US" sz="7200" b="1" dirty="0">
                <a:latin typeface="+mj-lt"/>
              </a:rPr>
              <a:t>Understanding Our Sin</a:t>
            </a:r>
          </a:p>
        </p:txBody>
      </p:sp>
      <p:sp>
        <p:nvSpPr>
          <p:cNvPr id="4" name="TextBox 3">
            <a:extLst>
              <a:ext uri="{FF2B5EF4-FFF2-40B4-BE49-F238E27FC236}">
                <a16:creationId xmlns:a16="http://schemas.microsoft.com/office/drawing/2014/main" id="{F693966B-989E-0462-4138-E0DFE6338DAB}"/>
              </a:ext>
            </a:extLst>
          </p:cNvPr>
          <p:cNvSpPr txBox="1"/>
          <p:nvPr/>
        </p:nvSpPr>
        <p:spPr>
          <a:xfrm>
            <a:off x="5638800" y="3771504"/>
            <a:ext cx="3200400" cy="584775"/>
          </a:xfrm>
          <a:prstGeom prst="rect">
            <a:avLst/>
          </a:prstGeom>
          <a:noFill/>
        </p:spPr>
        <p:txBody>
          <a:bodyPr wrap="square" rtlCol="0">
            <a:spAutoFit/>
          </a:bodyPr>
          <a:lstStyle/>
          <a:p>
            <a:r>
              <a:rPr lang="en-US" sz="3200" dirty="0"/>
              <a:t>Hebrews 12:1-2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5740033"/>
          </a:xfrm>
        </p:spPr>
        <p:txBody>
          <a:bodyPr wrap="square">
            <a:spAutoFit/>
          </a:bodyPr>
          <a:lstStyle/>
          <a:p>
            <a:pPr>
              <a:lnSpc>
                <a:spcPct val="100000"/>
              </a:lnSpc>
              <a:spcBef>
                <a:spcPts val="0"/>
              </a:spcBef>
              <a:spcAft>
                <a:spcPts val="600"/>
              </a:spcAft>
              <a:buClr>
                <a:schemeClr val="tx1"/>
              </a:buClr>
              <a:buSzPct val="100000"/>
              <a:buFont typeface="Arial" panose="020B0604020202020204" pitchFamily="34" charset="0"/>
              <a:buChar char="•"/>
            </a:pPr>
            <a:r>
              <a:rPr lang="en-US" sz="3200" b="1" cap="none" dirty="0">
                <a:solidFill>
                  <a:schemeClr val="tx1"/>
                </a:solidFill>
                <a:cs typeface="Arial" panose="020B0604020202020204" pitchFamily="34" charset="0"/>
              </a:rPr>
              <a:t>Have You </a:t>
            </a:r>
            <a:r>
              <a:rPr lang="en-US" sz="3200" b="1" dirty="0">
                <a:solidFill>
                  <a:schemeClr val="tx1"/>
                </a:solidFill>
                <a:cs typeface="Arial" panose="020B0604020202020204" pitchFamily="34" charset="0"/>
              </a:rPr>
              <a:t>Heard the Word of God?</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“Therefore put away all filthiness and rampant wickedness and receive with meekness the implanted word, which is able to save your souls.”</a:t>
            </a:r>
          </a:p>
          <a:p>
            <a:pPr>
              <a:lnSpc>
                <a:spcPct val="100000"/>
              </a:lnSpc>
              <a:spcBef>
                <a:spcPts val="0"/>
              </a:spcBef>
              <a:spcAft>
                <a:spcPts val="600"/>
              </a:spcAft>
              <a:buClr>
                <a:schemeClr val="tx1"/>
              </a:buClr>
              <a:buSzPct val="100000"/>
              <a:buFont typeface="Arial" panose="020B0604020202020204" pitchFamily="34" charset="0"/>
              <a:buChar char="•"/>
            </a:pPr>
            <a:r>
              <a:rPr lang="en-US" sz="3200" b="1" dirty="0">
                <a:solidFill>
                  <a:schemeClr val="tx1"/>
                </a:solidFill>
                <a:cs typeface="Arial" panose="020B0604020202020204" pitchFamily="34" charset="0"/>
              </a:rPr>
              <a:t>Do You Believe the Gospel message?</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457200" y="274320"/>
            <a:ext cx="7664362" cy="707886"/>
          </a:xfrm>
        </p:spPr>
        <p:txBody>
          <a:bodyPr wrap="square">
            <a:spAutoFit/>
          </a:bodyPr>
          <a:lstStyle/>
          <a:p>
            <a:r>
              <a:rPr lang="en-US" sz="4000" b="1" dirty="0">
                <a:solidFill>
                  <a:schemeClr val="tx1"/>
                </a:solidFill>
              </a:rPr>
              <a:t>How Are You Walking?</a:t>
            </a:r>
          </a:p>
        </p:txBody>
      </p:sp>
    </p:spTree>
    <p:extLst>
      <p:ext uri="{BB962C8B-B14F-4D97-AF65-F5344CB8AC3E}">
        <p14:creationId xmlns:p14="http://schemas.microsoft.com/office/powerpoint/2010/main" val="40327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356" y="1051560"/>
            <a:ext cx="9131643" cy="5410712"/>
          </a:xfrm>
        </p:spPr>
        <p:txBody>
          <a:bodyPr wrap="square">
            <a:spAutoFit/>
          </a:bodyPr>
          <a:lstStyle/>
          <a:p>
            <a:pPr>
              <a:lnSpc>
                <a:spcPct val="90000"/>
              </a:lnSpc>
              <a:spcBef>
                <a:spcPts val="0"/>
              </a:spcBef>
              <a:spcAft>
                <a:spcPts val="0"/>
              </a:spcAft>
              <a:buClr>
                <a:schemeClr val="tx1"/>
              </a:buClr>
              <a:buSzPct val="100000"/>
              <a:buFont typeface="Arial" panose="020B0604020202020204" pitchFamily="34" charset="0"/>
              <a:buChar char="•"/>
            </a:pPr>
            <a:r>
              <a:rPr lang="en-US" sz="3200" b="1" dirty="0">
                <a:solidFill>
                  <a:schemeClr val="tx1"/>
                </a:solidFill>
                <a:cs typeface="Arial" panose="020B0604020202020204" pitchFamily="34" charset="0"/>
              </a:rPr>
              <a:t>Will You Repent of your sins</a:t>
            </a:r>
            <a:r>
              <a:rPr lang="en-US" sz="3200" b="1" dirty="0">
                <a:cs typeface="Arial" panose="020B0604020202020204" pitchFamily="34" charset="0"/>
              </a:rPr>
              <a:t>?</a:t>
            </a:r>
            <a:endParaRPr lang="en-US" sz="3200" b="1" dirty="0">
              <a:solidFill>
                <a:schemeClr val="tx1"/>
              </a:solidFill>
              <a:cs typeface="Arial" panose="020B0604020202020204" pitchFamily="34" charset="0"/>
            </a:endParaRP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lnSpc>
                <a:spcPct val="90000"/>
              </a:lnSpc>
              <a:spcBef>
                <a:spcPts val="0"/>
              </a:spcBef>
              <a:spcAft>
                <a:spcPts val="0"/>
              </a:spcAft>
              <a:buClr>
                <a:schemeClr val="tx1"/>
              </a:buClr>
              <a:buSzPct val="100000"/>
              <a:buFont typeface="Arial" panose="020B0604020202020204" pitchFamily="34" charset="0"/>
              <a:buChar char="•"/>
            </a:pPr>
            <a:r>
              <a:rPr lang="en-US" sz="3200" b="1" dirty="0">
                <a:solidFill>
                  <a:schemeClr val="tx1"/>
                </a:solidFill>
                <a:cs typeface="Arial" panose="020B0604020202020204" pitchFamily="34" charset="0"/>
              </a:rPr>
              <a:t>Will You Confess that Jesus is the Son of God?</a:t>
            </a: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p:txBody>
      </p:sp>
      <p:sp>
        <p:nvSpPr>
          <p:cNvPr id="5" name="Title 1">
            <a:extLst>
              <a:ext uri="{FF2B5EF4-FFF2-40B4-BE49-F238E27FC236}">
                <a16:creationId xmlns:a16="http://schemas.microsoft.com/office/drawing/2014/main" id="{1D4FCC18-1D51-9FB1-A6CF-FDFE07E8F881}"/>
              </a:ext>
            </a:extLst>
          </p:cNvPr>
          <p:cNvSpPr>
            <a:spLocks noGrp="1"/>
          </p:cNvSpPr>
          <p:nvPr>
            <p:ph type="title"/>
          </p:nvPr>
        </p:nvSpPr>
        <p:spPr>
          <a:xfrm>
            <a:off x="457200" y="274320"/>
            <a:ext cx="7664362" cy="707886"/>
          </a:xfrm>
        </p:spPr>
        <p:txBody>
          <a:bodyPr wrap="square">
            <a:spAutoFit/>
          </a:bodyPr>
          <a:lstStyle/>
          <a:p>
            <a:r>
              <a:rPr lang="en-US" sz="4000" b="1" dirty="0">
                <a:solidFill>
                  <a:schemeClr val="tx1"/>
                </a:solidFill>
              </a:rPr>
              <a:t>How Are You Walking?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4755148"/>
          </a:xfrm>
        </p:spPr>
        <p:txBody>
          <a:bodyPr wrap="square">
            <a:spAutoFit/>
          </a:bodyPr>
          <a:lstStyle/>
          <a:p>
            <a:pPr>
              <a:lnSpc>
                <a:spcPct val="100000"/>
              </a:lnSpc>
              <a:spcBef>
                <a:spcPts val="0"/>
              </a:spcBef>
              <a:spcAft>
                <a:spcPts val="600"/>
              </a:spcAft>
              <a:buClr>
                <a:schemeClr val="tx1"/>
              </a:buClr>
              <a:buSzPct val="100000"/>
              <a:buFont typeface="Arial" panose="020B0604020202020204" pitchFamily="34" charset="0"/>
              <a:buChar char="•"/>
            </a:pPr>
            <a:r>
              <a:rPr lang="en-US" sz="3200" b="1" dirty="0">
                <a:solidFill>
                  <a:schemeClr val="tx1"/>
                </a:solidFill>
                <a:cs typeface="Arial" panose="020B0604020202020204" pitchFamily="34" charset="0"/>
              </a:rPr>
              <a:t>Will You Be immersed in water?</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a:lnSpc>
                <a:spcPct val="100000"/>
              </a:lnSpc>
              <a:spcBef>
                <a:spcPts val="0"/>
              </a:spcBef>
              <a:spcAft>
                <a:spcPts val="600"/>
              </a:spcAft>
              <a:buClr>
                <a:schemeClr val="tx1"/>
              </a:buClr>
              <a:buSzPct val="100000"/>
              <a:buFont typeface="Arial" panose="020B0604020202020204" pitchFamily="34" charset="0"/>
              <a:buChar char="•"/>
            </a:pPr>
            <a:r>
              <a:rPr lang="en-US" sz="3200" b="1" dirty="0">
                <a:solidFill>
                  <a:schemeClr val="tx1"/>
                </a:solidFill>
                <a:cs typeface="Arial" panose="020B0604020202020204" pitchFamily="34" charset="0"/>
              </a:rPr>
              <a:t>Will You Remain faithful?</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3:12-14 – “… if indeed we hold our original confidence firm to the end”</a:t>
            </a:r>
            <a:endParaRPr lang="en-US" sz="3200" cap="none"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0272C94F-697F-35F2-403B-5B7BAE494919}"/>
              </a:ext>
            </a:extLst>
          </p:cNvPr>
          <p:cNvSpPr>
            <a:spLocks noGrp="1"/>
          </p:cNvSpPr>
          <p:nvPr>
            <p:ph type="title"/>
          </p:nvPr>
        </p:nvSpPr>
        <p:spPr>
          <a:xfrm>
            <a:off x="457200" y="274320"/>
            <a:ext cx="7664362" cy="707886"/>
          </a:xfrm>
        </p:spPr>
        <p:txBody>
          <a:bodyPr wrap="square">
            <a:spAutoFit/>
          </a:bodyPr>
          <a:lstStyle/>
          <a:p>
            <a:r>
              <a:rPr lang="en-US" sz="4000" b="1" dirty="0">
                <a:solidFill>
                  <a:schemeClr val="tx1"/>
                </a:solidFill>
              </a:rPr>
              <a:t>How Are You Walking?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a:extLst>
              <a:ext uri="{FF2B5EF4-FFF2-40B4-BE49-F238E27FC236}">
                <a16:creationId xmlns:a16="http://schemas.microsoft.com/office/drawing/2014/main" id="{F4A78982-BE6A-2581-4314-8C45D86D752C}"/>
              </a:ext>
            </a:extLst>
          </p:cNvPr>
          <p:cNvSpPr txBox="1">
            <a:spLocks noChangeArrowheads="1"/>
          </p:cNvSpPr>
          <p:nvPr/>
        </p:nvSpPr>
        <p:spPr bwMode="auto">
          <a:xfrm>
            <a:off x="457200" y="1371600"/>
            <a:ext cx="83058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228600" algn="l"/>
              </a:tabLst>
              <a:defRPr>
                <a:solidFill>
                  <a:schemeClr val="tx1"/>
                </a:solidFill>
                <a:latin typeface="Arial" panose="020B0604020202020204" pitchFamily="34" charset="0"/>
              </a:defRPr>
            </a:lvl1pPr>
            <a:lvl2pPr>
              <a:tabLst>
                <a:tab pos="228600" algn="l"/>
              </a:tabLst>
              <a:defRPr>
                <a:solidFill>
                  <a:schemeClr val="tx1"/>
                </a:solidFill>
                <a:latin typeface="Arial" panose="020B0604020202020204" pitchFamily="34" charset="0"/>
              </a:defRPr>
            </a:lvl2pPr>
            <a:lvl3pPr>
              <a:tabLst>
                <a:tab pos="228600" algn="l"/>
              </a:tabLst>
              <a:defRPr>
                <a:solidFill>
                  <a:schemeClr val="tx1"/>
                </a:solidFill>
                <a:latin typeface="Arial" panose="020B0604020202020204" pitchFamily="34" charset="0"/>
              </a:defRPr>
            </a:lvl3pPr>
            <a:lvl4pPr>
              <a:tabLst>
                <a:tab pos="228600" algn="l"/>
              </a:tabLst>
              <a:defRPr>
                <a:solidFill>
                  <a:schemeClr val="tx1"/>
                </a:solidFill>
                <a:latin typeface="Arial" panose="020B0604020202020204" pitchFamily="34" charset="0"/>
              </a:defRPr>
            </a:lvl4pPr>
            <a:lvl5pPr>
              <a:tabLst>
                <a:tab pos="228600" algn="l"/>
              </a:tabLst>
              <a:defRPr>
                <a:solidFill>
                  <a:schemeClr val="tx1"/>
                </a:solidFill>
                <a:latin typeface="Arial" panose="020B0604020202020204" pitchFamily="34" charset="0"/>
              </a:defRPr>
            </a:lvl5pPr>
            <a:lvl6pPr fontAlgn="base">
              <a:spcBef>
                <a:spcPct val="0"/>
              </a:spcBef>
              <a:spcAft>
                <a:spcPct val="0"/>
              </a:spcAft>
              <a:tabLst>
                <a:tab pos="228600" algn="l"/>
              </a:tabLst>
              <a:defRPr>
                <a:solidFill>
                  <a:schemeClr val="tx1"/>
                </a:solidFill>
                <a:latin typeface="Arial" panose="020B0604020202020204" pitchFamily="34" charset="0"/>
              </a:defRPr>
            </a:lvl6pPr>
            <a:lvl7pPr fontAlgn="base">
              <a:spcBef>
                <a:spcPct val="0"/>
              </a:spcBef>
              <a:spcAft>
                <a:spcPct val="0"/>
              </a:spcAft>
              <a:tabLst>
                <a:tab pos="228600" algn="l"/>
              </a:tabLst>
              <a:defRPr>
                <a:solidFill>
                  <a:schemeClr val="tx1"/>
                </a:solidFill>
                <a:latin typeface="Arial" panose="020B0604020202020204" pitchFamily="34" charset="0"/>
              </a:defRPr>
            </a:lvl7pPr>
            <a:lvl8pPr fontAlgn="base">
              <a:spcBef>
                <a:spcPct val="0"/>
              </a:spcBef>
              <a:spcAft>
                <a:spcPct val="0"/>
              </a:spcAft>
              <a:tabLst>
                <a:tab pos="228600" algn="l"/>
              </a:tabLst>
              <a:defRPr>
                <a:solidFill>
                  <a:schemeClr val="tx1"/>
                </a:solidFill>
                <a:latin typeface="Arial" panose="020B0604020202020204" pitchFamily="34" charset="0"/>
              </a:defRPr>
            </a:lvl8pPr>
            <a:lvl9pPr fontAlgn="base">
              <a:spcBef>
                <a:spcPct val="0"/>
              </a:spcBef>
              <a:spcAft>
                <a:spcPct val="0"/>
              </a:spcAft>
              <a:tabLst>
                <a:tab pos="228600" algn="l"/>
              </a:tabLst>
              <a:defRPr>
                <a:solidFill>
                  <a:schemeClr val="tx1"/>
                </a:solidFill>
                <a:latin typeface="Arial" panose="020B0604020202020204" pitchFamily="34" charset="0"/>
              </a:defRPr>
            </a:lvl9pPr>
          </a:lstStyle>
          <a:p>
            <a:pPr>
              <a:buFontTx/>
              <a:buChar char="•"/>
            </a:pPr>
            <a:r>
              <a:rPr lang="en-US" altLang="en-US" sz="2400" dirty="0">
                <a:latin typeface="+mn-lt"/>
              </a:rPr>
              <a:t> If there were no sin – think how life would be:</a:t>
            </a:r>
          </a:p>
          <a:p>
            <a:pPr marL="747713" lvl="1" indent="-290513">
              <a:buFontTx/>
              <a:buChar char="•"/>
            </a:pPr>
            <a:r>
              <a:rPr lang="en-US" altLang="en-US" sz="2400" dirty="0">
                <a:latin typeface="+mn-lt"/>
              </a:rPr>
              <a:t>cf. Romans 4:15 – “… no transgression”</a:t>
            </a:r>
          </a:p>
          <a:p>
            <a:pPr lvl="1">
              <a:buFont typeface="Wingdings" panose="05000000000000000000" pitchFamily="2" charset="2"/>
              <a:buChar char="ü"/>
            </a:pPr>
            <a:r>
              <a:rPr lang="en-US" altLang="en-US" sz="2400" dirty="0">
                <a:latin typeface="+mn-lt"/>
              </a:rPr>
              <a:t> No Consequences (now or eternally)</a:t>
            </a:r>
          </a:p>
          <a:p>
            <a:pPr lvl="1">
              <a:buFont typeface="Wingdings" panose="05000000000000000000" pitchFamily="2" charset="2"/>
              <a:buChar char="ü"/>
            </a:pPr>
            <a:r>
              <a:rPr lang="en-US" altLang="en-US" sz="2400" dirty="0">
                <a:latin typeface="+mn-lt"/>
              </a:rPr>
              <a:t> No need to seek forgiveness</a:t>
            </a:r>
          </a:p>
          <a:p>
            <a:pPr lvl="1">
              <a:buFont typeface="Wingdings" panose="05000000000000000000" pitchFamily="2" charset="2"/>
              <a:buChar char="ü"/>
            </a:pPr>
            <a:r>
              <a:rPr lang="en-US" altLang="en-US" sz="2400" dirty="0">
                <a:latin typeface="+mn-lt"/>
              </a:rPr>
              <a:t> No need to worry about falling</a:t>
            </a:r>
          </a:p>
          <a:p>
            <a:pPr lvl="1">
              <a:buFont typeface="Wingdings" panose="05000000000000000000" pitchFamily="2" charset="2"/>
              <a:buChar char="ü"/>
            </a:pPr>
            <a:r>
              <a:rPr lang="en-US" altLang="en-US" sz="2400" dirty="0">
                <a:latin typeface="+mn-lt"/>
              </a:rPr>
              <a:t> No need to be concerned about children</a:t>
            </a:r>
          </a:p>
          <a:p>
            <a:pPr>
              <a:buFontTx/>
              <a:buChar char="•"/>
            </a:pPr>
            <a:r>
              <a:rPr lang="en-US" altLang="en-US" sz="2400" dirty="0">
                <a:latin typeface="+mn-lt"/>
              </a:rPr>
              <a:t> But that’s not how life on this Earth is</a:t>
            </a:r>
          </a:p>
          <a:p>
            <a:pPr marL="742950" lvl="1" indent="-285750">
              <a:buFontTx/>
              <a:buChar char="•"/>
            </a:pPr>
            <a:r>
              <a:rPr lang="en-US" altLang="en-US" sz="2400" dirty="0">
                <a:latin typeface="+mn-lt"/>
              </a:rPr>
              <a:t>As long as we live, there will be the problem of sin.</a:t>
            </a:r>
          </a:p>
          <a:p>
            <a:pPr marL="742950" lvl="1" indent="-285750">
              <a:buFontTx/>
              <a:buChar char="•"/>
            </a:pPr>
            <a:r>
              <a:rPr lang="en-US" altLang="en-US" sz="2400" dirty="0">
                <a:latin typeface="+mn-lt"/>
              </a:rPr>
              <a:t>It’s a problem as old as man himself</a:t>
            </a:r>
          </a:p>
          <a:p>
            <a:pPr marL="1200150" lvl="2" indent="-285750">
              <a:buFontTx/>
              <a:buChar char="•"/>
            </a:pPr>
            <a:r>
              <a:rPr lang="en-US" altLang="en-US" sz="2400" dirty="0">
                <a:latin typeface="+mn-lt"/>
              </a:rPr>
              <a:t>Genesis 3:17-19 – “You shall not eat of it”</a:t>
            </a:r>
          </a:p>
          <a:p>
            <a:pPr marL="1200150" lvl="2" indent="-285750">
              <a:buFontTx/>
              <a:buChar char="•"/>
            </a:pPr>
            <a:r>
              <a:rPr lang="en-US" altLang="en-US" sz="2400" dirty="0">
                <a:latin typeface="+mn-lt"/>
              </a:rPr>
              <a:t>Genesis 4:7 – “sin is crouching at the door”</a:t>
            </a:r>
          </a:p>
          <a:p>
            <a:pPr marL="285750" indent="-285750">
              <a:buFontTx/>
              <a:buChar char="•"/>
            </a:pPr>
            <a:r>
              <a:rPr lang="en-US" altLang="en-US" sz="2400" dirty="0">
                <a:latin typeface="+mn-lt"/>
              </a:rPr>
              <a:t>Many are still confused about what sin is and how to deal with it</a:t>
            </a:r>
          </a:p>
          <a:p>
            <a:pPr marL="285750" indent="-285750">
              <a:buFontTx/>
              <a:buChar char="•"/>
            </a:pPr>
            <a:r>
              <a:rPr lang="en-US" altLang="en-US" sz="2400" dirty="0">
                <a:latin typeface="+mn-lt"/>
              </a:rPr>
              <a:t>We need to better understand our day to day sin</a:t>
            </a:r>
          </a:p>
        </p:txBody>
      </p:sp>
      <p:sp>
        <p:nvSpPr>
          <p:cNvPr id="4" name="TextBox 3">
            <a:extLst>
              <a:ext uri="{FF2B5EF4-FFF2-40B4-BE49-F238E27FC236}">
                <a16:creationId xmlns:a16="http://schemas.microsoft.com/office/drawing/2014/main" id="{2A77706F-C8A6-61D3-D09A-C0E11C207599}"/>
              </a:ext>
            </a:extLst>
          </p:cNvPr>
          <p:cNvSpPr txBox="1"/>
          <p:nvPr/>
        </p:nvSpPr>
        <p:spPr>
          <a:xfrm>
            <a:off x="457200" y="457200"/>
            <a:ext cx="4495800" cy="707886"/>
          </a:xfrm>
          <a:prstGeom prst="rect">
            <a:avLst/>
          </a:prstGeom>
          <a:noFill/>
        </p:spPr>
        <p:txBody>
          <a:bodyPr wrap="square" rtlCol="0">
            <a:spAutoFit/>
          </a:bodyPr>
          <a:lstStyle/>
          <a:p>
            <a:r>
              <a:rPr lang="en-US" sz="4000" b="1" dirty="0">
                <a:latin typeface="+mj-lt"/>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4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4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4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24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247">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24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ext Box 3">
            <a:extLst>
              <a:ext uri="{FF2B5EF4-FFF2-40B4-BE49-F238E27FC236}">
                <a16:creationId xmlns:a16="http://schemas.microsoft.com/office/drawing/2014/main" id="{2F05D7D0-9025-3BAC-0923-1ED207AC6A50}"/>
              </a:ext>
            </a:extLst>
          </p:cNvPr>
          <p:cNvSpPr txBox="1">
            <a:spLocks noChangeArrowheads="1"/>
          </p:cNvSpPr>
          <p:nvPr/>
        </p:nvSpPr>
        <p:spPr bwMode="auto">
          <a:xfrm>
            <a:off x="457200" y="1371600"/>
            <a:ext cx="8153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457200" indent="-457200">
              <a:buFont typeface="Arial" panose="020B0604020202020204" pitchFamily="34" charset="0"/>
              <a:buChar char="•"/>
            </a:pPr>
            <a:r>
              <a:rPr lang="en-US" altLang="en-US" sz="2800" dirty="0">
                <a:latin typeface="+mn-lt"/>
              </a:rPr>
              <a:t>Baptism didn’t prevent that</a:t>
            </a:r>
          </a:p>
          <a:p>
            <a:pPr marL="914400" lvl="1" indent="-457200">
              <a:buFont typeface="Arial" panose="020B0604020202020204" pitchFamily="34" charset="0"/>
              <a:buChar char="•"/>
            </a:pPr>
            <a:r>
              <a:rPr lang="en-US" altLang="en-US" sz="2800" dirty="0">
                <a:latin typeface="+mn-lt"/>
              </a:rPr>
              <a:t>cf. I John 1:8 – “we deceive ourselves”</a:t>
            </a:r>
          </a:p>
          <a:p>
            <a:pPr marL="457200" indent="-457200">
              <a:buFont typeface="Arial" panose="020B0604020202020204" pitchFamily="34" charset="0"/>
              <a:buChar char="•"/>
            </a:pPr>
            <a:r>
              <a:rPr lang="en-US" altLang="en-US" sz="2800" dirty="0">
                <a:latin typeface="+mn-lt"/>
              </a:rPr>
              <a:t>Examples:</a:t>
            </a:r>
          </a:p>
          <a:p>
            <a:pPr marL="914400" lvl="1" indent="-457200">
              <a:buFont typeface="Arial" panose="020B0604020202020204" pitchFamily="34" charset="0"/>
              <a:buChar char="•"/>
            </a:pPr>
            <a:r>
              <a:rPr lang="en-US" altLang="en-US" sz="2800" dirty="0">
                <a:latin typeface="+mn-lt"/>
              </a:rPr>
              <a:t>Simon sinned – Acts 8:20-23 – “… bond of iniquity”</a:t>
            </a:r>
          </a:p>
          <a:p>
            <a:pPr marL="914400" lvl="1" indent="-457200">
              <a:buFont typeface="Arial" panose="020B0604020202020204" pitchFamily="34" charset="0"/>
              <a:buChar char="•"/>
            </a:pPr>
            <a:r>
              <a:rPr lang="en-US" altLang="en-US" sz="2800" dirty="0">
                <a:latin typeface="+mn-lt"/>
              </a:rPr>
              <a:t>Peter sinned – Galatians 2:11-14 – “… he stood condemned”</a:t>
            </a:r>
          </a:p>
          <a:p>
            <a:pPr marL="457200" indent="-457200">
              <a:buFont typeface="Arial" panose="020B0604020202020204" pitchFamily="34" charset="0"/>
              <a:buChar char="•"/>
            </a:pPr>
            <a:r>
              <a:rPr lang="en-US" altLang="en-US" sz="2800" dirty="0">
                <a:latin typeface="+mn-lt"/>
              </a:rPr>
              <a:t>This just states the facts</a:t>
            </a:r>
          </a:p>
          <a:p>
            <a:pPr marL="914400" lvl="1" indent="-457200">
              <a:buFont typeface="Arial" panose="020B0604020202020204" pitchFamily="34" charset="0"/>
              <a:buChar char="•"/>
            </a:pPr>
            <a:r>
              <a:rPr lang="en-US" altLang="en-US" sz="2800" dirty="0">
                <a:latin typeface="+mn-lt"/>
              </a:rPr>
              <a:t>The Bible nowhere says it’s okay to sin</a:t>
            </a:r>
          </a:p>
          <a:p>
            <a:pPr marL="914400" lvl="1" indent="-457200">
              <a:buFont typeface="Arial" panose="020B0604020202020204" pitchFamily="34" charset="0"/>
              <a:buChar char="•"/>
            </a:pPr>
            <a:r>
              <a:rPr lang="en-US" altLang="en-US" sz="2800" dirty="0">
                <a:latin typeface="+mn-lt"/>
              </a:rPr>
              <a:t>Nor does it say sin is excused</a:t>
            </a:r>
          </a:p>
          <a:p>
            <a:pPr marL="914400" lvl="1" indent="-457200">
              <a:buFont typeface="Arial" panose="020B0604020202020204" pitchFamily="34" charset="0"/>
              <a:buChar char="•"/>
            </a:pPr>
            <a:r>
              <a:rPr lang="en-US" altLang="en-US" sz="2800" dirty="0">
                <a:latin typeface="+mn-lt"/>
              </a:rPr>
              <a:t>The Bible also doesn’t say you can’t help it</a:t>
            </a:r>
          </a:p>
        </p:txBody>
      </p:sp>
      <p:sp>
        <p:nvSpPr>
          <p:cNvPr id="4" name="Text Box 3">
            <a:extLst>
              <a:ext uri="{FF2B5EF4-FFF2-40B4-BE49-F238E27FC236}">
                <a16:creationId xmlns:a16="http://schemas.microsoft.com/office/drawing/2014/main" id="{A9E71AA7-ADB1-86B8-B169-58674A0DF678}"/>
              </a:ext>
            </a:extLst>
          </p:cNvPr>
          <p:cNvSpPr txBox="1">
            <a:spLocks noChangeArrowheads="1"/>
          </p:cNvSpPr>
          <p:nvPr/>
        </p:nvSpPr>
        <p:spPr bwMode="auto">
          <a:xfrm>
            <a:off x="457200" y="457200"/>
            <a:ext cx="63246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spAutoFit/>
          </a:bodyPr>
          <a:lstStyle/>
          <a:p>
            <a:pPr>
              <a:spcBef>
                <a:spcPct val="50000"/>
              </a:spcBef>
            </a:pPr>
            <a:r>
              <a:rPr lang="en-US" altLang="en-US" sz="4000" b="1" dirty="0">
                <a:latin typeface="+mj-lt"/>
              </a:rPr>
              <a:t>Christians Do 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01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01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017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01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Text Box 3">
            <a:extLst>
              <a:ext uri="{FF2B5EF4-FFF2-40B4-BE49-F238E27FC236}">
                <a16:creationId xmlns:a16="http://schemas.microsoft.com/office/drawing/2014/main" id="{E2F1996F-3404-79E8-F277-9C199F36773E}"/>
              </a:ext>
            </a:extLst>
          </p:cNvPr>
          <p:cNvSpPr txBox="1">
            <a:spLocks noChangeArrowheads="1"/>
          </p:cNvSpPr>
          <p:nvPr/>
        </p:nvSpPr>
        <p:spPr bwMode="auto">
          <a:xfrm>
            <a:off x="457200" y="1371600"/>
            <a:ext cx="8229600" cy="493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231775" indent="-231775">
              <a:spcAft>
                <a:spcPts val="600"/>
              </a:spcAft>
              <a:buFont typeface="Arial" panose="020B0604020202020204" pitchFamily="34" charset="0"/>
              <a:buChar char="•"/>
            </a:pPr>
            <a:r>
              <a:rPr lang="en-US" altLang="en-US" sz="2800" dirty="0">
                <a:latin typeface="+mn-lt"/>
              </a:rPr>
              <a:t>We may be confused about what sin is </a:t>
            </a:r>
          </a:p>
          <a:p>
            <a:pPr marL="231775" indent="-231775">
              <a:spcAft>
                <a:spcPts val="600"/>
              </a:spcAft>
              <a:buFont typeface="Arial" panose="020B0604020202020204" pitchFamily="34" charset="0"/>
              <a:buChar char="•"/>
            </a:pPr>
            <a:r>
              <a:rPr lang="en-US" altLang="en-US" sz="2800" dirty="0">
                <a:latin typeface="+mn-lt"/>
              </a:rPr>
              <a:t>Sin = transgression of law</a:t>
            </a:r>
          </a:p>
          <a:p>
            <a:pPr marL="463550" lvl="1" indent="-231775">
              <a:spcAft>
                <a:spcPts val="600"/>
              </a:spcAft>
              <a:buFont typeface="Arial" panose="020B0604020202020204" pitchFamily="34" charset="0"/>
              <a:buChar char="•"/>
            </a:pPr>
            <a:r>
              <a:rPr lang="en-US" altLang="en-US" sz="2800" dirty="0">
                <a:latin typeface="+mn-lt"/>
              </a:rPr>
              <a:t>I John 3:4 – “sin is lawlessness”</a:t>
            </a:r>
          </a:p>
          <a:p>
            <a:pPr marL="463550" lvl="1" indent="-231775">
              <a:spcAft>
                <a:spcPts val="600"/>
              </a:spcAft>
              <a:buFont typeface="Arial" panose="020B0604020202020204" pitchFamily="34" charset="0"/>
              <a:buChar char="•"/>
            </a:pPr>
            <a:r>
              <a:rPr lang="en-US" altLang="en-US" sz="2800" dirty="0">
                <a:latin typeface="+mn-lt"/>
              </a:rPr>
              <a:t>Romans 4:15 – “… where there is no law …”</a:t>
            </a:r>
          </a:p>
          <a:p>
            <a:pPr marL="231775" lvl="2" indent="-225425">
              <a:spcAft>
                <a:spcPts val="600"/>
              </a:spcAft>
              <a:buFont typeface="Arial" panose="020B0604020202020204" pitchFamily="34" charset="0"/>
              <a:buChar char="•"/>
            </a:pPr>
            <a:r>
              <a:rPr lang="en-US" altLang="en-US" sz="2800" dirty="0">
                <a:latin typeface="+mn-lt"/>
              </a:rPr>
              <a:t>If we transgress the law it is sin</a:t>
            </a:r>
          </a:p>
          <a:p>
            <a:pPr marL="463550" lvl="3" indent="-238125">
              <a:spcAft>
                <a:spcPts val="600"/>
              </a:spcAft>
              <a:buFont typeface="Arial" panose="020B0604020202020204" pitchFamily="34" charset="0"/>
              <a:buChar char="•"/>
            </a:pPr>
            <a:r>
              <a:rPr lang="en-US" altLang="en-US" sz="2800" dirty="0">
                <a:latin typeface="+mn-lt"/>
              </a:rPr>
              <a:t>No matter how large or small</a:t>
            </a:r>
          </a:p>
          <a:p>
            <a:pPr marL="238125" lvl="1" indent="-238125">
              <a:spcAft>
                <a:spcPts val="600"/>
              </a:spcAft>
              <a:buFont typeface="Arial" panose="020B0604020202020204" pitchFamily="34" charset="0"/>
              <a:buChar char="•"/>
            </a:pPr>
            <a:r>
              <a:rPr lang="en-US" altLang="en-US" sz="2800" dirty="0">
                <a:latin typeface="+mn-lt"/>
              </a:rPr>
              <a:t>But, if we don’t violate God’s law, it is not a sin</a:t>
            </a:r>
          </a:p>
          <a:p>
            <a:pPr marL="463550" lvl="3" indent="-231775">
              <a:spcAft>
                <a:spcPts val="600"/>
              </a:spcAft>
              <a:buFont typeface="Arial" panose="020B0604020202020204" pitchFamily="34" charset="0"/>
              <a:buChar char="•"/>
            </a:pPr>
            <a:r>
              <a:rPr lang="en-US" altLang="en-US" sz="2800" dirty="0">
                <a:latin typeface="+mn-lt"/>
              </a:rPr>
              <a:t>Lack of perfection, mistakes, failing to recognize every opportunity</a:t>
            </a:r>
          </a:p>
        </p:txBody>
      </p:sp>
      <p:sp>
        <p:nvSpPr>
          <p:cNvPr id="6" name="Text Box 3">
            <a:extLst>
              <a:ext uri="{FF2B5EF4-FFF2-40B4-BE49-F238E27FC236}">
                <a16:creationId xmlns:a16="http://schemas.microsoft.com/office/drawing/2014/main" id="{C90F8682-DADA-FD5A-7836-6A83B7741B86}"/>
              </a:ext>
            </a:extLst>
          </p:cNvPr>
          <p:cNvSpPr txBox="1">
            <a:spLocks noChangeArrowheads="1"/>
          </p:cNvSpPr>
          <p:nvPr/>
        </p:nvSpPr>
        <p:spPr bwMode="auto">
          <a:xfrm>
            <a:off x="457200" y="457200"/>
            <a:ext cx="63246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a:spAutoFit/>
          </a:bodyPr>
          <a:lstStyle/>
          <a:p>
            <a:pPr>
              <a:spcBef>
                <a:spcPct val="50000"/>
              </a:spcBef>
            </a:pPr>
            <a:r>
              <a:rPr lang="en-US" altLang="en-US" sz="4000" b="1" dirty="0">
                <a:latin typeface="+mj-lt"/>
              </a:rPr>
              <a:t>Not Everything Is Sin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07575-541C-112F-0582-F81B22CF7F7F}"/>
            </a:ext>
          </a:extLst>
        </p:cNvPr>
        <p:cNvGrpSpPr/>
        <p:nvPr/>
      </p:nvGrpSpPr>
      <p:grpSpPr>
        <a:xfrm>
          <a:off x="0" y="0"/>
          <a:ext cx="0" cy="0"/>
          <a:chOff x="0" y="0"/>
          <a:chExt cx="0" cy="0"/>
        </a:xfrm>
      </p:grpSpPr>
      <p:sp>
        <p:nvSpPr>
          <p:cNvPr id="51203" name="Text Box 3">
            <a:extLst>
              <a:ext uri="{FF2B5EF4-FFF2-40B4-BE49-F238E27FC236}">
                <a16:creationId xmlns:a16="http://schemas.microsoft.com/office/drawing/2014/main" id="{1E3ADE92-551A-E5A5-1DD2-FA7D9B5F8EBB}"/>
              </a:ext>
            </a:extLst>
          </p:cNvPr>
          <p:cNvSpPr txBox="1">
            <a:spLocks noChangeArrowheads="1"/>
          </p:cNvSpPr>
          <p:nvPr/>
        </p:nvSpPr>
        <p:spPr bwMode="auto">
          <a:xfrm>
            <a:off x="457200" y="1371600"/>
            <a:ext cx="8229600" cy="521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Some think we sin 24 hours a day</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That we live a continuous life of sin – every hour</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That we can’t go a day or even an hour without sinning</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Based on a misconception of sin’s nature</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Contrary to the plea of I John 2:1</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“My little children, I am writing these things to you </a:t>
            </a:r>
            <a:r>
              <a:rPr lang="en-US" altLang="en-US" sz="2800" b="1" dirty="0">
                <a:solidFill>
                  <a:prstClr val="white"/>
                </a:solidFill>
                <a:latin typeface="Century Gothic" panose="020B0502020202020204"/>
              </a:rPr>
              <a:t>so that you may not sin</a:t>
            </a:r>
            <a:r>
              <a:rPr lang="en-US" altLang="en-US" sz="2800" dirty="0">
                <a:solidFill>
                  <a:prstClr val="white"/>
                </a:solidFill>
                <a:latin typeface="Century Gothic" panose="020B0502020202020204"/>
              </a:rPr>
              <a:t>. But if anyone does sin, we have an advocate with the Father, Jesus Christ the righteous.”</a:t>
            </a:r>
            <a:endPar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6" name="Text Box 3">
            <a:extLst>
              <a:ext uri="{FF2B5EF4-FFF2-40B4-BE49-F238E27FC236}">
                <a16:creationId xmlns:a16="http://schemas.microsoft.com/office/drawing/2014/main" id="{1D062011-7E06-0076-748C-DE6EAFD6FEBF}"/>
              </a:ext>
            </a:extLst>
          </p:cNvPr>
          <p:cNvSpPr txBox="1">
            <a:spLocks noChangeArrowheads="1"/>
          </p:cNvSpPr>
          <p:nvPr/>
        </p:nvSpPr>
        <p:spPr bwMode="auto">
          <a:xfrm>
            <a:off x="457200" y="457200"/>
            <a:ext cx="65532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4000" b="1" i="0" u="none" strike="noStrike" kern="1200" cap="none" spc="0" normalizeH="0" baseline="0" noProof="0" dirty="0">
                <a:ln>
                  <a:noFill/>
                </a:ln>
                <a:solidFill>
                  <a:prstClr val="white"/>
                </a:solidFill>
                <a:effectLst/>
                <a:uLnTx/>
                <a:uFillTx/>
                <a:latin typeface="Century Gothic" panose="020B0502020202020204"/>
                <a:ea typeface="+mn-ea"/>
                <a:cs typeface="+mn-cs"/>
              </a:rPr>
              <a:t>Misconceptions About Sin</a:t>
            </a:r>
          </a:p>
        </p:txBody>
      </p:sp>
    </p:spTree>
    <p:extLst>
      <p:ext uri="{BB962C8B-B14F-4D97-AF65-F5344CB8AC3E}">
        <p14:creationId xmlns:p14="http://schemas.microsoft.com/office/powerpoint/2010/main" val="311036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3ACD5-32ED-6C5B-42E7-7EDC932D9E26}"/>
            </a:ext>
          </a:extLst>
        </p:cNvPr>
        <p:cNvGrpSpPr/>
        <p:nvPr/>
      </p:nvGrpSpPr>
      <p:grpSpPr>
        <a:xfrm>
          <a:off x="0" y="0"/>
          <a:ext cx="0" cy="0"/>
          <a:chOff x="0" y="0"/>
          <a:chExt cx="0" cy="0"/>
        </a:xfrm>
      </p:grpSpPr>
      <p:sp>
        <p:nvSpPr>
          <p:cNvPr id="51203" name="Text Box 3">
            <a:extLst>
              <a:ext uri="{FF2B5EF4-FFF2-40B4-BE49-F238E27FC236}">
                <a16:creationId xmlns:a16="http://schemas.microsoft.com/office/drawing/2014/main" id="{6CD47DA7-36DF-8082-AA0A-954529EA9FD2}"/>
              </a:ext>
            </a:extLst>
          </p:cNvPr>
          <p:cNvSpPr txBox="1">
            <a:spLocks noChangeArrowheads="1"/>
          </p:cNvSpPr>
          <p:nvPr/>
        </p:nvSpPr>
        <p:spPr bwMode="auto">
          <a:xfrm>
            <a:off x="457200" y="1371600"/>
            <a:ext cx="8229600"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Others think it is our “nature” to sin</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 can’t help it”</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“I’m just human”</a:t>
            </a:r>
          </a:p>
          <a:p>
            <a:pPr marL="1146175" lvl="2"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Of course it’s just as much human to do right as wrong</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One of the false doctrines of Calvinism is that mankind has a “sinful nature”</a:t>
            </a:r>
          </a:p>
          <a:p>
            <a:pPr marL="1146175" lvl="2"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Romans 3:10-12 – “… they have become worthless” (cf. Psalms 14:1-3)</a:t>
            </a:r>
          </a:p>
          <a:p>
            <a:pPr marL="1146175" lvl="2"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Context shows this conclusion is not true</a:t>
            </a:r>
          </a:p>
        </p:txBody>
      </p:sp>
      <p:sp>
        <p:nvSpPr>
          <p:cNvPr id="2" name="Text Box 3">
            <a:extLst>
              <a:ext uri="{FF2B5EF4-FFF2-40B4-BE49-F238E27FC236}">
                <a16:creationId xmlns:a16="http://schemas.microsoft.com/office/drawing/2014/main" id="{99DB0662-2E41-F07C-58C8-8AF5532E9B9C}"/>
              </a:ext>
            </a:extLst>
          </p:cNvPr>
          <p:cNvSpPr txBox="1">
            <a:spLocks noChangeArrowheads="1"/>
          </p:cNvSpPr>
          <p:nvPr/>
        </p:nvSpPr>
        <p:spPr bwMode="auto">
          <a:xfrm>
            <a:off x="457200" y="457200"/>
            <a:ext cx="65532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4000" b="1" i="0" u="none" strike="noStrike" kern="1200" cap="none" spc="0" normalizeH="0" baseline="0" noProof="0" dirty="0">
                <a:ln>
                  <a:noFill/>
                </a:ln>
                <a:solidFill>
                  <a:prstClr val="white"/>
                </a:solidFill>
                <a:effectLst/>
                <a:uLnTx/>
                <a:uFillTx/>
                <a:latin typeface="Century Gothic" panose="020B0502020202020204"/>
                <a:ea typeface="+mn-ea"/>
                <a:cs typeface="+mn-cs"/>
              </a:rPr>
              <a:t>Misconceptions About Sin</a:t>
            </a:r>
          </a:p>
        </p:txBody>
      </p:sp>
    </p:spTree>
    <p:extLst>
      <p:ext uri="{BB962C8B-B14F-4D97-AF65-F5344CB8AC3E}">
        <p14:creationId xmlns:p14="http://schemas.microsoft.com/office/powerpoint/2010/main" val="258255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261D-AA36-3F55-36A1-D29DFE015DE8}"/>
            </a:ext>
          </a:extLst>
        </p:cNvPr>
        <p:cNvGrpSpPr/>
        <p:nvPr/>
      </p:nvGrpSpPr>
      <p:grpSpPr>
        <a:xfrm>
          <a:off x="0" y="0"/>
          <a:ext cx="0" cy="0"/>
          <a:chOff x="0" y="0"/>
          <a:chExt cx="0" cy="0"/>
        </a:xfrm>
      </p:grpSpPr>
      <p:sp>
        <p:nvSpPr>
          <p:cNvPr id="51203" name="Text Box 3">
            <a:extLst>
              <a:ext uri="{FF2B5EF4-FFF2-40B4-BE49-F238E27FC236}">
                <a16:creationId xmlns:a16="http://schemas.microsoft.com/office/drawing/2014/main" id="{B79F8200-2FED-1BD5-A775-93CE78B7CBBB}"/>
              </a:ext>
            </a:extLst>
          </p:cNvPr>
          <p:cNvSpPr txBox="1">
            <a:spLocks noChangeArrowheads="1"/>
          </p:cNvSpPr>
          <p:nvPr/>
        </p:nvSpPr>
        <p:spPr bwMode="auto">
          <a:xfrm>
            <a:off x="457200" y="1371600"/>
            <a:ext cx="8229600" cy="435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II John 6 – “… walk according to his commandments”</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Romans 6 – We are not to continue in sin</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“sin” occurs 17 times in this chapter</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 John 2:1-6 – “… that you may not sin”</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 John 3:4-10 – “… he cannot keep on sinning because he has been born of God”</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 John 5:16-17 – “… there is sin that does not lead to death”</a:t>
            </a:r>
            <a:endPar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2" name="Text Box 3">
            <a:extLst>
              <a:ext uri="{FF2B5EF4-FFF2-40B4-BE49-F238E27FC236}">
                <a16:creationId xmlns:a16="http://schemas.microsoft.com/office/drawing/2014/main" id="{94A2CB03-704C-4D64-1DFC-0B966C2A15DF}"/>
              </a:ext>
            </a:extLst>
          </p:cNvPr>
          <p:cNvSpPr txBox="1">
            <a:spLocks noChangeArrowheads="1"/>
          </p:cNvSpPr>
          <p:nvPr/>
        </p:nvSpPr>
        <p:spPr bwMode="auto">
          <a:xfrm>
            <a:off x="457200" y="457200"/>
            <a:ext cx="71628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4000" b="1" i="0" u="none" strike="noStrike" kern="1200" cap="none" spc="0" normalizeH="0" baseline="0" noProof="0" dirty="0">
                <a:ln>
                  <a:noFill/>
                </a:ln>
                <a:solidFill>
                  <a:prstClr val="white"/>
                </a:solidFill>
                <a:effectLst/>
                <a:uLnTx/>
                <a:uFillTx/>
                <a:latin typeface="Century Gothic" panose="020B0502020202020204"/>
                <a:ea typeface="+mn-ea"/>
                <a:cs typeface="+mn-cs"/>
              </a:rPr>
              <a:t>Christians Do Not Walk In Sin</a:t>
            </a:r>
          </a:p>
        </p:txBody>
      </p:sp>
    </p:spTree>
    <p:extLst>
      <p:ext uri="{BB962C8B-B14F-4D97-AF65-F5344CB8AC3E}">
        <p14:creationId xmlns:p14="http://schemas.microsoft.com/office/powerpoint/2010/main" val="215413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DB561-9E59-D1BD-8A23-D7889DFFC0C6}"/>
            </a:ext>
          </a:extLst>
        </p:cNvPr>
        <p:cNvGrpSpPr/>
        <p:nvPr/>
      </p:nvGrpSpPr>
      <p:grpSpPr>
        <a:xfrm>
          <a:off x="0" y="0"/>
          <a:ext cx="0" cy="0"/>
          <a:chOff x="0" y="0"/>
          <a:chExt cx="0" cy="0"/>
        </a:xfrm>
      </p:grpSpPr>
      <p:sp>
        <p:nvSpPr>
          <p:cNvPr id="51203" name="Text Box 3">
            <a:extLst>
              <a:ext uri="{FF2B5EF4-FFF2-40B4-BE49-F238E27FC236}">
                <a16:creationId xmlns:a16="http://schemas.microsoft.com/office/drawing/2014/main" id="{896DDA87-CC67-2517-9C7E-E147C1955638}"/>
              </a:ext>
            </a:extLst>
          </p:cNvPr>
          <p:cNvSpPr txBox="1">
            <a:spLocks noChangeArrowheads="1"/>
          </p:cNvSpPr>
          <p:nvPr/>
        </p:nvSpPr>
        <p:spPr bwMode="auto">
          <a:xfrm>
            <a:off x="457200" y="1371600"/>
            <a:ext cx="8382000" cy="521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231775" lvl="0" indent="-231775">
              <a:spcAft>
                <a:spcPts val="600"/>
              </a:spcAft>
              <a:buFont typeface="Arial" panose="020B0604020202020204" pitchFamily="34" charset="0"/>
              <a:buChar char="•"/>
            </a:pPr>
            <a:r>
              <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rPr>
              <a:t>I John</a:t>
            </a:r>
            <a:r>
              <a:rPr lang="en-US" altLang="en-US" sz="2800" dirty="0">
                <a:solidFill>
                  <a:prstClr val="white"/>
                </a:solidFill>
                <a:latin typeface="Century Gothic" panose="020B0502020202020204"/>
              </a:rPr>
              <a:t> 1:5-10 – “If we say we have no sin …”</a:t>
            </a:r>
          </a:p>
          <a:p>
            <a:pPr marL="231775" lvl="0"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But we must strive for perfection</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Colossians 1:21-29 (ASV) – “that we may present every man </a:t>
            </a:r>
            <a:r>
              <a:rPr lang="en-US" altLang="en-US" sz="2800" b="1" dirty="0">
                <a:solidFill>
                  <a:prstClr val="white"/>
                </a:solidFill>
                <a:latin typeface="Century Gothic" panose="020B0502020202020204"/>
              </a:rPr>
              <a:t>perfect</a:t>
            </a:r>
            <a:r>
              <a:rPr lang="en-US" altLang="en-US" sz="2800" dirty="0">
                <a:solidFill>
                  <a:prstClr val="white"/>
                </a:solidFill>
                <a:latin typeface="Century Gothic" panose="020B0502020202020204"/>
              </a:rPr>
              <a:t> in Christ”</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Matthew 5:43-48 (ASV) – “Ye therefore shall be </a:t>
            </a:r>
            <a:r>
              <a:rPr lang="en-US" altLang="en-US" sz="2800" b="1" dirty="0">
                <a:solidFill>
                  <a:prstClr val="white"/>
                </a:solidFill>
                <a:latin typeface="Century Gothic" panose="020B0502020202020204"/>
              </a:rPr>
              <a:t>perfect</a:t>
            </a:r>
            <a:r>
              <a:rPr lang="en-US" altLang="en-US" sz="2800" dirty="0">
                <a:solidFill>
                  <a:prstClr val="white"/>
                </a:solidFill>
                <a:latin typeface="Century Gothic" panose="020B0502020202020204"/>
              </a:rPr>
              <a:t>, as your heavenly Father is </a:t>
            </a:r>
            <a:r>
              <a:rPr lang="en-US" altLang="en-US" sz="2800" b="1" dirty="0">
                <a:solidFill>
                  <a:prstClr val="white"/>
                </a:solidFill>
                <a:latin typeface="Century Gothic" panose="020B0502020202020204"/>
              </a:rPr>
              <a:t>perfect</a:t>
            </a:r>
            <a:r>
              <a:rPr lang="en-US" altLang="en-US" sz="2800" dirty="0">
                <a:solidFill>
                  <a:prstClr val="white"/>
                </a:solidFill>
                <a:latin typeface="Century Gothic" panose="020B0502020202020204"/>
              </a:rPr>
              <a:t>”</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II Peter 3:18 – “… grow in the grace and knowledge of our Lord and Savior Jesus Christ”</a:t>
            </a:r>
          </a:p>
          <a:p>
            <a:pPr marL="688975" lvl="1" indent="-231775">
              <a:spcAft>
                <a:spcPts val="600"/>
              </a:spcAft>
              <a:buFont typeface="Arial" panose="020B0604020202020204" pitchFamily="34" charset="0"/>
              <a:buChar char="•"/>
            </a:pPr>
            <a:r>
              <a:rPr lang="en-US" altLang="en-US" sz="2800" dirty="0">
                <a:solidFill>
                  <a:prstClr val="white"/>
                </a:solidFill>
                <a:latin typeface="Century Gothic" panose="020B0502020202020204"/>
              </a:rPr>
              <a:t>Ephesians 4:13 (ASV) – “… a fullgrown man”</a:t>
            </a:r>
          </a:p>
        </p:txBody>
      </p:sp>
      <p:sp>
        <p:nvSpPr>
          <p:cNvPr id="2" name="Text Box 3">
            <a:extLst>
              <a:ext uri="{FF2B5EF4-FFF2-40B4-BE49-F238E27FC236}">
                <a16:creationId xmlns:a16="http://schemas.microsoft.com/office/drawing/2014/main" id="{845E343C-8F89-591F-1C88-92E442DDE962}"/>
              </a:ext>
            </a:extLst>
          </p:cNvPr>
          <p:cNvSpPr txBox="1">
            <a:spLocks noChangeArrowheads="1"/>
          </p:cNvSpPr>
          <p:nvPr/>
        </p:nvSpPr>
        <p:spPr bwMode="auto">
          <a:xfrm>
            <a:off x="457200" y="457200"/>
            <a:ext cx="71628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4000" b="1" i="0" u="none" strike="noStrike" kern="1200" cap="none" spc="0" normalizeH="0" baseline="0" noProof="0" dirty="0">
                <a:ln>
                  <a:noFill/>
                </a:ln>
                <a:solidFill>
                  <a:prstClr val="white"/>
                </a:solidFill>
                <a:effectLst/>
                <a:uLnTx/>
                <a:uFillTx/>
                <a:latin typeface="Century Gothic" panose="020B0502020202020204"/>
                <a:ea typeface="+mn-ea"/>
                <a:cs typeface="+mn-cs"/>
              </a:rPr>
              <a:t>Christians Are Not Perfect</a:t>
            </a:r>
          </a:p>
        </p:txBody>
      </p:sp>
    </p:spTree>
    <p:extLst>
      <p:ext uri="{BB962C8B-B14F-4D97-AF65-F5344CB8AC3E}">
        <p14:creationId xmlns:p14="http://schemas.microsoft.com/office/powerpoint/2010/main" val="85202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CC576-5EF4-5E49-FEA6-6B9C2FA82BC0}"/>
            </a:ext>
          </a:extLst>
        </p:cNvPr>
        <p:cNvGrpSpPr/>
        <p:nvPr/>
      </p:nvGrpSpPr>
      <p:grpSpPr>
        <a:xfrm>
          <a:off x="0" y="0"/>
          <a:ext cx="0" cy="0"/>
          <a:chOff x="0" y="0"/>
          <a:chExt cx="0" cy="0"/>
        </a:xfrm>
      </p:grpSpPr>
      <p:sp>
        <p:nvSpPr>
          <p:cNvPr id="51203" name="Text Box 3">
            <a:extLst>
              <a:ext uri="{FF2B5EF4-FFF2-40B4-BE49-F238E27FC236}">
                <a16:creationId xmlns:a16="http://schemas.microsoft.com/office/drawing/2014/main" id="{415B4719-5534-CB51-0973-7800789ED740}"/>
              </a:ext>
            </a:extLst>
          </p:cNvPr>
          <p:cNvSpPr txBox="1">
            <a:spLocks noChangeArrowheads="1"/>
          </p:cNvSpPr>
          <p:nvPr/>
        </p:nvSpPr>
        <p:spPr bwMode="auto">
          <a:xfrm>
            <a:off x="457200" y="1371600"/>
            <a:ext cx="8382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231775" marR="0" lvl="0" indent="-231775" algn="l" defTabSz="51752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rPr>
              <a:t>Christians Do Sin</a:t>
            </a:r>
          </a:p>
          <a:p>
            <a:pPr marL="231775" marR="0" lvl="0" indent="-231775" algn="l" defTabSz="517525"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altLang="en-US" sz="2800" dirty="0">
                <a:solidFill>
                  <a:prstClr val="white"/>
                </a:solidFill>
                <a:latin typeface="Century Gothic" panose="020B0502020202020204"/>
              </a:rPr>
              <a:t>Not Everything Is Sin</a:t>
            </a:r>
          </a:p>
          <a:p>
            <a:pPr marL="231775" marR="0" lvl="0" indent="-231775" algn="l" defTabSz="51752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rPr>
              <a:t>Misconceptions About</a:t>
            </a:r>
            <a:r>
              <a:rPr kumimoji="0" lang="en-US" altLang="en-US" sz="2800" b="0" i="0" u="none" strike="noStrike" kern="1200" cap="none" spc="0" normalizeH="0" noProof="0" dirty="0">
                <a:ln>
                  <a:noFill/>
                </a:ln>
                <a:solidFill>
                  <a:prstClr val="white"/>
                </a:solidFill>
                <a:effectLst/>
                <a:uLnTx/>
                <a:uFillTx/>
                <a:latin typeface="Century Gothic" panose="020B0502020202020204"/>
                <a:ea typeface="+mn-ea"/>
                <a:cs typeface="+mn-cs"/>
              </a:rPr>
              <a:t> Sin</a:t>
            </a:r>
          </a:p>
          <a:p>
            <a:pPr marL="231775" marR="0" lvl="0" indent="-231775" algn="l" defTabSz="51752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rPr>
              <a:t>Christians Do Not Walk In Sin</a:t>
            </a:r>
          </a:p>
          <a:p>
            <a:pPr marL="231775" marR="0" lvl="0" indent="-231775" algn="l" defTabSz="51752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prstClr val="white"/>
                </a:solidFill>
                <a:effectLst/>
                <a:uLnTx/>
                <a:uFillTx/>
                <a:latin typeface="Century Gothic" panose="020B0502020202020204"/>
                <a:ea typeface="+mn-ea"/>
                <a:cs typeface="+mn-cs"/>
              </a:rPr>
              <a:t>Christians Are Not Perfect</a:t>
            </a:r>
          </a:p>
        </p:txBody>
      </p:sp>
      <p:sp>
        <p:nvSpPr>
          <p:cNvPr id="2" name="Text Box 3">
            <a:extLst>
              <a:ext uri="{FF2B5EF4-FFF2-40B4-BE49-F238E27FC236}">
                <a16:creationId xmlns:a16="http://schemas.microsoft.com/office/drawing/2014/main" id="{597836B2-068D-3EA1-36C1-E597603DB239}"/>
              </a:ext>
            </a:extLst>
          </p:cNvPr>
          <p:cNvSpPr txBox="1">
            <a:spLocks noChangeArrowheads="1"/>
          </p:cNvSpPr>
          <p:nvPr/>
        </p:nvSpPr>
        <p:spPr bwMode="auto">
          <a:xfrm>
            <a:off x="457200" y="457200"/>
            <a:ext cx="7162800" cy="707886"/>
          </a:xfrm>
          <a:prstGeom prst="rect">
            <a:avLst/>
          </a:prstGeom>
          <a:noFill/>
          <a:ln>
            <a:noFill/>
          </a:ln>
          <a:effectLst>
            <a:outerShdw dist="56796" dir="1593903"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4000" b="1" i="0" u="none" strike="noStrike" kern="1200" cap="none" spc="0" normalizeH="0" baseline="0" noProof="0" dirty="0">
                <a:ln>
                  <a:noFill/>
                </a:ln>
                <a:solidFill>
                  <a:prstClr val="white"/>
                </a:solidFill>
                <a:effectLst/>
                <a:uLnTx/>
                <a:uFillTx/>
                <a:latin typeface="Century Gothic" panose="020B0502020202020204"/>
                <a:ea typeface="+mn-ea"/>
                <a:cs typeface="+mn-cs"/>
              </a:rPr>
              <a:t>Understanding Our Sin</a:t>
            </a:r>
          </a:p>
        </p:txBody>
      </p:sp>
    </p:spTree>
    <p:extLst>
      <p:ext uri="{BB962C8B-B14F-4D97-AF65-F5344CB8AC3E}">
        <p14:creationId xmlns:p14="http://schemas.microsoft.com/office/powerpoint/2010/main" val="72631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1131</TotalTime>
  <Words>3966</Words>
  <Application>Microsoft Office PowerPoint</Application>
  <PresentationFormat>On-screen Show (4:3)</PresentationFormat>
  <Paragraphs>183</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Century Gothic</vt:lpstr>
      <vt:lpstr>PCSB Greek</vt:lpstr>
      <vt:lpstr>Wingdings</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Are You Walking?</vt:lpstr>
      <vt:lpstr>How Are You Walking?</vt:lpstr>
      <vt:lpstr>How Are You Walking?</vt:lpstr>
    </vt:vector>
  </TitlesOfParts>
  <Company>El Bethel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Our Sin</dc:title>
  <dc:creator>Richard Lidh;Donnie V. Rader</dc:creator>
  <cp:lastModifiedBy>Richard Lidh</cp:lastModifiedBy>
  <cp:revision>25</cp:revision>
  <cp:lastPrinted>2025-02-02T00:39:31Z</cp:lastPrinted>
  <dcterms:created xsi:type="dcterms:W3CDTF">2007-02-03T16:31:08Z</dcterms:created>
  <dcterms:modified xsi:type="dcterms:W3CDTF">2025-02-06T20:07:30Z</dcterms:modified>
</cp:coreProperties>
</file>